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drawing8.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5.xml" ContentType="application/vnd.openxmlformats-officedocument.drawingml.diagramStyle+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9.xml" ContentType="application/vnd.openxmlformats-officedocument.drawingml.diagramLayout+xml"/>
  <Override PartName="/ppt/diagrams/drawing5.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5.xml" ContentType="application/vnd.openxmlformats-officedocument.drawingml.diagramColors+xml"/>
  <Override PartName="/ppt/diagrams/layout5.xml" ContentType="application/vnd.openxmlformats-officedocument.drawingml.diagramLayout+xml"/>
  <Override PartName="/ppt/diagrams/layout6.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455" r:id="rId3"/>
    <p:sldId id="2000" r:id="rId4"/>
    <p:sldId id="264" r:id="rId5"/>
    <p:sldId id="2001" r:id="rId6"/>
    <p:sldId id="457" r:id="rId7"/>
    <p:sldId id="271" r:id="rId8"/>
    <p:sldId id="272" r:id="rId9"/>
    <p:sldId id="273" r:id="rId10"/>
    <p:sldId id="688" r:id="rId11"/>
    <p:sldId id="680" r:id="rId12"/>
    <p:sldId id="684" r:id="rId13"/>
    <p:sldId id="686" r:id="rId14"/>
    <p:sldId id="512" r:id="rId15"/>
    <p:sldId id="1982" r:id="rId16"/>
    <p:sldId id="494" r:id="rId17"/>
    <p:sldId id="259" r:id="rId18"/>
    <p:sldId id="518" r:id="rId19"/>
    <p:sldId id="519" r:id="rId20"/>
    <p:sldId id="520" r:id="rId21"/>
    <p:sldId id="521" r:id="rId22"/>
    <p:sldId id="522" r:id="rId23"/>
    <p:sldId id="523" r:id="rId24"/>
    <p:sldId id="527" r:id="rId25"/>
    <p:sldId id="528" r:id="rId26"/>
    <p:sldId id="687" r:id="rId27"/>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sorterViewPr>
    <p:cViewPr>
      <p:scale>
        <a:sx n="100" d="100"/>
        <a:sy n="100" d="100"/>
      </p:scale>
      <p:origin x="0" y="-2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C4DE7-891B-4720-BB36-12EE5B7231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EF4F7A-4F1E-41A4-A3A0-9E806A1A6683}">
      <dgm:prSet/>
      <dgm:spPr/>
      <dgm:t>
        <a:bodyPr/>
        <a:lstStyle/>
        <a:p>
          <a:pPr>
            <a:lnSpc>
              <a:spcPct val="100000"/>
            </a:lnSpc>
          </a:pPr>
          <a:r>
            <a:rPr lang="en-US"/>
            <a:t>-Det är oetiskt att fatta beslut om medmänniskor utan att först ha sett dem i ansiktet.</a:t>
          </a:r>
        </a:p>
      </dgm:t>
    </dgm:pt>
    <dgm:pt modelId="{D7AF6068-CB58-4760-B302-0997F9A742BC}" type="parTrans" cxnId="{DE2703F1-C346-43DD-8516-9982ED4C929C}">
      <dgm:prSet/>
      <dgm:spPr/>
      <dgm:t>
        <a:bodyPr/>
        <a:lstStyle/>
        <a:p>
          <a:endParaRPr lang="en-US"/>
        </a:p>
      </dgm:t>
    </dgm:pt>
    <dgm:pt modelId="{EDEA17C8-9B85-476C-9112-40E692D9A30A}" type="sibTrans" cxnId="{DE2703F1-C346-43DD-8516-9982ED4C929C}">
      <dgm:prSet/>
      <dgm:spPr/>
      <dgm:t>
        <a:bodyPr/>
        <a:lstStyle/>
        <a:p>
          <a:endParaRPr lang="en-US"/>
        </a:p>
      </dgm:t>
    </dgm:pt>
    <dgm:pt modelId="{5C41558E-EBCF-419A-9E66-4A372320D5CB}">
      <dgm:prSet/>
      <dgm:spPr/>
      <dgm:t>
        <a:bodyPr/>
        <a:lstStyle/>
        <a:p>
          <a:pPr>
            <a:lnSpc>
              <a:spcPct val="100000"/>
            </a:lnSpc>
          </a:pPr>
          <a:r>
            <a:rPr lang="en-US"/>
            <a:t>-Precisionen i besluten ökar när vi först har sett och bedömt patienten.</a:t>
          </a:r>
        </a:p>
      </dgm:t>
    </dgm:pt>
    <dgm:pt modelId="{ED153B85-C8E6-4478-B63F-2DA33798331C}" type="parTrans" cxnId="{23D274EE-7C5A-412D-AF7B-7C15E19DE775}">
      <dgm:prSet/>
      <dgm:spPr/>
      <dgm:t>
        <a:bodyPr/>
        <a:lstStyle/>
        <a:p>
          <a:endParaRPr lang="en-US"/>
        </a:p>
      </dgm:t>
    </dgm:pt>
    <dgm:pt modelId="{7180FAF6-2B7F-480F-8767-9DADF5A28677}" type="sibTrans" cxnId="{23D274EE-7C5A-412D-AF7B-7C15E19DE775}">
      <dgm:prSet/>
      <dgm:spPr/>
      <dgm:t>
        <a:bodyPr/>
        <a:lstStyle/>
        <a:p>
          <a:endParaRPr lang="en-US"/>
        </a:p>
      </dgm:t>
    </dgm:pt>
    <dgm:pt modelId="{F281596C-D79E-4899-A61C-3AAE8C86F276}">
      <dgm:prSet/>
      <dgm:spPr/>
      <dgm:t>
        <a:bodyPr/>
        <a:lstStyle/>
        <a:p>
          <a:pPr>
            <a:lnSpc>
              <a:spcPct val="100000"/>
            </a:lnSpc>
          </a:pPr>
          <a:r>
            <a:rPr lang="en-US"/>
            <a:t>-I mötet med patienten etableras relation, tillit och ansvar.</a:t>
          </a:r>
        </a:p>
      </dgm:t>
    </dgm:pt>
    <dgm:pt modelId="{BC45EEF6-8079-47CD-B7E5-72485385A5F0}" type="parTrans" cxnId="{7297BA55-381C-4FA9-A3F4-6D8BFBB8DD69}">
      <dgm:prSet/>
      <dgm:spPr/>
      <dgm:t>
        <a:bodyPr/>
        <a:lstStyle/>
        <a:p>
          <a:endParaRPr lang="en-US"/>
        </a:p>
      </dgm:t>
    </dgm:pt>
    <dgm:pt modelId="{31CD1B64-F442-4E1B-A712-EB475B00D6B2}" type="sibTrans" cxnId="{7297BA55-381C-4FA9-A3F4-6D8BFBB8DD69}">
      <dgm:prSet/>
      <dgm:spPr/>
      <dgm:t>
        <a:bodyPr/>
        <a:lstStyle/>
        <a:p>
          <a:endParaRPr lang="en-US"/>
        </a:p>
      </dgm:t>
    </dgm:pt>
    <dgm:pt modelId="{CD8C3E63-7A87-4BB5-ABB8-3D22D0FAA462}" type="pres">
      <dgm:prSet presAssocID="{4E5C4DE7-891B-4720-BB36-12EE5B7231A8}" presName="root" presStyleCnt="0">
        <dgm:presLayoutVars>
          <dgm:dir/>
          <dgm:resizeHandles val="exact"/>
        </dgm:presLayoutVars>
      </dgm:prSet>
      <dgm:spPr/>
    </dgm:pt>
    <dgm:pt modelId="{1DB519DB-BFD3-4B35-9095-30436A9D1A77}" type="pres">
      <dgm:prSet presAssocID="{5CEF4F7A-4F1E-41A4-A3A0-9E806A1A6683}" presName="compNode" presStyleCnt="0"/>
      <dgm:spPr/>
    </dgm:pt>
    <dgm:pt modelId="{654C6A13-024E-4F53-966F-AD0A0FCF01E4}" type="pres">
      <dgm:prSet presAssocID="{5CEF4F7A-4F1E-41A4-A3A0-9E806A1A6683}" presName="bgRect" presStyleLbl="bgShp" presStyleIdx="0" presStyleCnt="3"/>
      <dgm:spPr/>
    </dgm:pt>
    <dgm:pt modelId="{23C9D0E4-1D29-4027-9B06-FA1E4CBBD141}" type="pres">
      <dgm:prSet presAssocID="{5CEF4F7A-4F1E-41A4-A3A0-9E806A1A66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erande"/>
        </a:ext>
      </dgm:extLst>
    </dgm:pt>
    <dgm:pt modelId="{EB04EC00-6485-4D17-BDA2-7B1D24EFF6D2}" type="pres">
      <dgm:prSet presAssocID="{5CEF4F7A-4F1E-41A4-A3A0-9E806A1A6683}" presName="spaceRect" presStyleCnt="0"/>
      <dgm:spPr/>
    </dgm:pt>
    <dgm:pt modelId="{49BA3120-1386-4EE8-B16F-BB5F6A59B9B1}" type="pres">
      <dgm:prSet presAssocID="{5CEF4F7A-4F1E-41A4-A3A0-9E806A1A6683}" presName="parTx" presStyleLbl="revTx" presStyleIdx="0" presStyleCnt="3">
        <dgm:presLayoutVars>
          <dgm:chMax val="0"/>
          <dgm:chPref val="0"/>
        </dgm:presLayoutVars>
      </dgm:prSet>
      <dgm:spPr/>
    </dgm:pt>
    <dgm:pt modelId="{051DA890-E212-4CED-8B9C-AB92E31DB541}" type="pres">
      <dgm:prSet presAssocID="{EDEA17C8-9B85-476C-9112-40E692D9A30A}" presName="sibTrans" presStyleCnt="0"/>
      <dgm:spPr/>
    </dgm:pt>
    <dgm:pt modelId="{76D460C7-BFBF-4E42-B030-98B86298908A}" type="pres">
      <dgm:prSet presAssocID="{5C41558E-EBCF-419A-9E66-4A372320D5CB}" presName="compNode" presStyleCnt="0"/>
      <dgm:spPr/>
    </dgm:pt>
    <dgm:pt modelId="{909565DE-AFDA-44CA-AE6A-FD56D349A292}" type="pres">
      <dgm:prSet presAssocID="{5C41558E-EBCF-419A-9E66-4A372320D5CB}" presName="bgRect" presStyleLbl="bgShp" presStyleIdx="1" presStyleCnt="3"/>
      <dgm:spPr/>
    </dgm:pt>
    <dgm:pt modelId="{668E35C5-836E-4ADD-9126-EA926B2966F8}" type="pres">
      <dgm:prSet presAssocID="{5C41558E-EBCF-419A-9E66-4A372320D5C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äkare"/>
        </a:ext>
      </dgm:extLst>
    </dgm:pt>
    <dgm:pt modelId="{05AF21B2-C8CD-40CC-9307-72C530608456}" type="pres">
      <dgm:prSet presAssocID="{5C41558E-EBCF-419A-9E66-4A372320D5CB}" presName="spaceRect" presStyleCnt="0"/>
      <dgm:spPr/>
    </dgm:pt>
    <dgm:pt modelId="{2D0C5B3D-30B9-4209-8BFC-8F9BD8BB174F}" type="pres">
      <dgm:prSet presAssocID="{5C41558E-EBCF-419A-9E66-4A372320D5CB}" presName="parTx" presStyleLbl="revTx" presStyleIdx="1" presStyleCnt="3">
        <dgm:presLayoutVars>
          <dgm:chMax val="0"/>
          <dgm:chPref val="0"/>
        </dgm:presLayoutVars>
      </dgm:prSet>
      <dgm:spPr/>
    </dgm:pt>
    <dgm:pt modelId="{CFBCCE79-F71A-4460-BE00-AB44E788DAB4}" type="pres">
      <dgm:prSet presAssocID="{7180FAF6-2B7F-480F-8767-9DADF5A28677}" presName="sibTrans" presStyleCnt="0"/>
      <dgm:spPr/>
    </dgm:pt>
    <dgm:pt modelId="{3F608D34-DE0C-42E1-A333-D058CF1E6C7D}" type="pres">
      <dgm:prSet presAssocID="{F281596C-D79E-4899-A61C-3AAE8C86F276}" presName="compNode" presStyleCnt="0"/>
      <dgm:spPr/>
    </dgm:pt>
    <dgm:pt modelId="{B3FDA30D-0828-464C-A644-EECDE76DD5C6}" type="pres">
      <dgm:prSet presAssocID="{F281596C-D79E-4899-A61C-3AAE8C86F276}" presName="bgRect" presStyleLbl="bgShp" presStyleIdx="2" presStyleCnt="3"/>
      <dgm:spPr/>
    </dgm:pt>
    <dgm:pt modelId="{C5E7380B-826F-4930-9C38-7FD732F1FDA8}" type="pres">
      <dgm:prSet presAssocID="{F281596C-D79E-4899-A61C-3AAE8C86F2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kakning"/>
        </a:ext>
      </dgm:extLst>
    </dgm:pt>
    <dgm:pt modelId="{3C4E10ED-FA89-4E61-8A50-CE363926EC4D}" type="pres">
      <dgm:prSet presAssocID="{F281596C-D79E-4899-A61C-3AAE8C86F276}" presName="spaceRect" presStyleCnt="0"/>
      <dgm:spPr/>
    </dgm:pt>
    <dgm:pt modelId="{8DC78711-4EBA-4142-867A-452031916FD8}" type="pres">
      <dgm:prSet presAssocID="{F281596C-D79E-4899-A61C-3AAE8C86F276}" presName="parTx" presStyleLbl="revTx" presStyleIdx="2" presStyleCnt="3">
        <dgm:presLayoutVars>
          <dgm:chMax val="0"/>
          <dgm:chPref val="0"/>
        </dgm:presLayoutVars>
      </dgm:prSet>
      <dgm:spPr/>
    </dgm:pt>
  </dgm:ptLst>
  <dgm:cxnLst>
    <dgm:cxn modelId="{B236E72D-3737-4DFD-82C4-02635905F859}" type="presOf" srcId="{4E5C4DE7-891B-4720-BB36-12EE5B7231A8}" destId="{CD8C3E63-7A87-4BB5-ABB8-3D22D0FAA462}" srcOrd="0" destOrd="0" presId="urn:microsoft.com/office/officeart/2018/2/layout/IconVerticalSolidList"/>
    <dgm:cxn modelId="{B0D1A648-7170-4633-82B1-7D54F1C56BAE}" type="presOf" srcId="{5CEF4F7A-4F1E-41A4-A3A0-9E806A1A6683}" destId="{49BA3120-1386-4EE8-B16F-BB5F6A59B9B1}" srcOrd="0" destOrd="0" presId="urn:microsoft.com/office/officeart/2018/2/layout/IconVerticalSolidList"/>
    <dgm:cxn modelId="{7297BA55-381C-4FA9-A3F4-6D8BFBB8DD69}" srcId="{4E5C4DE7-891B-4720-BB36-12EE5B7231A8}" destId="{F281596C-D79E-4899-A61C-3AAE8C86F276}" srcOrd="2" destOrd="0" parTransId="{BC45EEF6-8079-47CD-B7E5-72485385A5F0}" sibTransId="{31CD1B64-F442-4E1B-A712-EB475B00D6B2}"/>
    <dgm:cxn modelId="{C7EB9397-4EF3-4C16-90AD-4665322D4ECC}" type="presOf" srcId="{5C41558E-EBCF-419A-9E66-4A372320D5CB}" destId="{2D0C5B3D-30B9-4209-8BFC-8F9BD8BB174F}" srcOrd="0" destOrd="0" presId="urn:microsoft.com/office/officeart/2018/2/layout/IconVerticalSolidList"/>
    <dgm:cxn modelId="{D29202BD-0791-4F34-9C81-F7FB8482F53D}" type="presOf" srcId="{F281596C-D79E-4899-A61C-3AAE8C86F276}" destId="{8DC78711-4EBA-4142-867A-452031916FD8}" srcOrd="0" destOrd="0" presId="urn:microsoft.com/office/officeart/2018/2/layout/IconVerticalSolidList"/>
    <dgm:cxn modelId="{23D274EE-7C5A-412D-AF7B-7C15E19DE775}" srcId="{4E5C4DE7-891B-4720-BB36-12EE5B7231A8}" destId="{5C41558E-EBCF-419A-9E66-4A372320D5CB}" srcOrd="1" destOrd="0" parTransId="{ED153B85-C8E6-4478-B63F-2DA33798331C}" sibTransId="{7180FAF6-2B7F-480F-8767-9DADF5A28677}"/>
    <dgm:cxn modelId="{DE2703F1-C346-43DD-8516-9982ED4C929C}" srcId="{4E5C4DE7-891B-4720-BB36-12EE5B7231A8}" destId="{5CEF4F7A-4F1E-41A4-A3A0-9E806A1A6683}" srcOrd="0" destOrd="0" parTransId="{D7AF6068-CB58-4760-B302-0997F9A742BC}" sibTransId="{EDEA17C8-9B85-476C-9112-40E692D9A30A}"/>
    <dgm:cxn modelId="{BCD3043D-6DF8-4BD6-9146-B90DB1AB71F8}" type="presParOf" srcId="{CD8C3E63-7A87-4BB5-ABB8-3D22D0FAA462}" destId="{1DB519DB-BFD3-4B35-9095-30436A9D1A77}" srcOrd="0" destOrd="0" presId="urn:microsoft.com/office/officeart/2018/2/layout/IconVerticalSolidList"/>
    <dgm:cxn modelId="{763C00C1-A0B5-41DB-B34C-ED03A83C9305}" type="presParOf" srcId="{1DB519DB-BFD3-4B35-9095-30436A9D1A77}" destId="{654C6A13-024E-4F53-966F-AD0A0FCF01E4}" srcOrd="0" destOrd="0" presId="urn:microsoft.com/office/officeart/2018/2/layout/IconVerticalSolidList"/>
    <dgm:cxn modelId="{5D22818B-9581-4436-97D2-81D034832EA4}" type="presParOf" srcId="{1DB519DB-BFD3-4B35-9095-30436A9D1A77}" destId="{23C9D0E4-1D29-4027-9B06-FA1E4CBBD141}" srcOrd="1" destOrd="0" presId="urn:microsoft.com/office/officeart/2018/2/layout/IconVerticalSolidList"/>
    <dgm:cxn modelId="{A54A4990-FE6E-4D81-ACB4-095F53F1B943}" type="presParOf" srcId="{1DB519DB-BFD3-4B35-9095-30436A9D1A77}" destId="{EB04EC00-6485-4D17-BDA2-7B1D24EFF6D2}" srcOrd="2" destOrd="0" presId="urn:microsoft.com/office/officeart/2018/2/layout/IconVerticalSolidList"/>
    <dgm:cxn modelId="{DC6408D7-879E-4D06-84A9-2094C0EB1E34}" type="presParOf" srcId="{1DB519DB-BFD3-4B35-9095-30436A9D1A77}" destId="{49BA3120-1386-4EE8-B16F-BB5F6A59B9B1}" srcOrd="3" destOrd="0" presId="urn:microsoft.com/office/officeart/2018/2/layout/IconVerticalSolidList"/>
    <dgm:cxn modelId="{9F043812-7F0A-4B70-909E-13474D8E6D7D}" type="presParOf" srcId="{CD8C3E63-7A87-4BB5-ABB8-3D22D0FAA462}" destId="{051DA890-E212-4CED-8B9C-AB92E31DB541}" srcOrd="1" destOrd="0" presId="urn:microsoft.com/office/officeart/2018/2/layout/IconVerticalSolidList"/>
    <dgm:cxn modelId="{9C6A0A40-B1C8-4AC4-B836-D25B2D5F2DBC}" type="presParOf" srcId="{CD8C3E63-7A87-4BB5-ABB8-3D22D0FAA462}" destId="{76D460C7-BFBF-4E42-B030-98B86298908A}" srcOrd="2" destOrd="0" presId="urn:microsoft.com/office/officeart/2018/2/layout/IconVerticalSolidList"/>
    <dgm:cxn modelId="{0CD735BE-86A8-4EBE-B57B-60F50A1658C4}" type="presParOf" srcId="{76D460C7-BFBF-4E42-B030-98B86298908A}" destId="{909565DE-AFDA-44CA-AE6A-FD56D349A292}" srcOrd="0" destOrd="0" presId="urn:microsoft.com/office/officeart/2018/2/layout/IconVerticalSolidList"/>
    <dgm:cxn modelId="{B22EABD1-5FA3-4527-887F-4517CF46FE34}" type="presParOf" srcId="{76D460C7-BFBF-4E42-B030-98B86298908A}" destId="{668E35C5-836E-4ADD-9126-EA926B2966F8}" srcOrd="1" destOrd="0" presId="urn:microsoft.com/office/officeart/2018/2/layout/IconVerticalSolidList"/>
    <dgm:cxn modelId="{67DF5FB9-63FD-428A-965E-B46E98A78D30}" type="presParOf" srcId="{76D460C7-BFBF-4E42-B030-98B86298908A}" destId="{05AF21B2-C8CD-40CC-9307-72C530608456}" srcOrd="2" destOrd="0" presId="urn:microsoft.com/office/officeart/2018/2/layout/IconVerticalSolidList"/>
    <dgm:cxn modelId="{B4373CB7-2654-4DCA-B3A8-C3B801A02A07}" type="presParOf" srcId="{76D460C7-BFBF-4E42-B030-98B86298908A}" destId="{2D0C5B3D-30B9-4209-8BFC-8F9BD8BB174F}" srcOrd="3" destOrd="0" presId="urn:microsoft.com/office/officeart/2018/2/layout/IconVerticalSolidList"/>
    <dgm:cxn modelId="{4518FE93-940B-4BFD-8D02-06C9739C09F5}" type="presParOf" srcId="{CD8C3E63-7A87-4BB5-ABB8-3D22D0FAA462}" destId="{CFBCCE79-F71A-4460-BE00-AB44E788DAB4}" srcOrd="3" destOrd="0" presId="urn:microsoft.com/office/officeart/2018/2/layout/IconVerticalSolidList"/>
    <dgm:cxn modelId="{DCE9E584-4CA9-4672-A65D-8AB0C544645A}" type="presParOf" srcId="{CD8C3E63-7A87-4BB5-ABB8-3D22D0FAA462}" destId="{3F608D34-DE0C-42E1-A333-D058CF1E6C7D}" srcOrd="4" destOrd="0" presId="urn:microsoft.com/office/officeart/2018/2/layout/IconVerticalSolidList"/>
    <dgm:cxn modelId="{4BA20673-BF7B-4936-A38B-C4D47C61BB79}" type="presParOf" srcId="{3F608D34-DE0C-42E1-A333-D058CF1E6C7D}" destId="{B3FDA30D-0828-464C-A644-EECDE76DD5C6}" srcOrd="0" destOrd="0" presId="urn:microsoft.com/office/officeart/2018/2/layout/IconVerticalSolidList"/>
    <dgm:cxn modelId="{522B51F3-3B02-4CFD-A81D-F14732B1C98A}" type="presParOf" srcId="{3F608D34-DE0C-42E1-A333-D058CF1E6C7D}" destId="{C5E7380B-826F-4930-9C38-7FD732F1FDA8}" srcOrd="1" destOrd="0" presId="urn:microsoft.com/office/officeart/2018/2/layout/IconVerticalSolidList"/>
    <dgm:cxn modelId="{7DA13B1C-EFB4-49C6-8D76-070210DFFD00}" type="presParOf" srcId="{3F608D34-DE0C-42E1-A333-D058CF1E6C7D}" destId="{3C4E10ED-FA89-4E61-8A50-CE363926EC4D}" srcOrd="2" destOrd="0" presId="urn:microsoft.com/office/officeart/2018/2/layout/IconVerticalSolidList"/>
    <dgm:cxn modelId="{72E61ED6-47B8-4115-A42F-607DC9FFEB03}" type="presParOf" srcId="{3F608D34-DE0C-42E1-A333-D058CF1E6C7D}" destId="{8DC78711-4EBA-4142-867A-452031916F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EC37D-DE5F-4780-8E35-726EDA1421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A0C5D2B-9624-42B3-844F-80DEB0F1A604}">
      <dgm:prSet/>
      <dgm:spPr/>
      <dgm:t>
        <a:bodyPr/>
        <a:lstStyle/>
        <a:p>
          <a:r>
            <a:rPr lang="en-US"/>
            <a:t>Att ta i en person är att etablera tillit, trygghet och relation.</a:t>
          </a:r>
        </a:p>
      </dgm:t>
    </dgm:pt>
    <dgm:pt modelId="{D27C4B8B-0120-498B-9729-72A781014913}" type="parTrans" cxnId="{0DA5B67E-D3D9-4E16-BA55-1614E28E4586}">
      <dgm:prSet/>
      <dgm:spPr/>
      <dgm:t>
        <a:bodyPr/>
        <a:lstStyle/>
        <a:p>
          <a:endParaRPr lang="en-US"/>
        </a:p>
      </dgm:t>
    </dgm:pt>
    <dgm:pt modelId="{7ADF9120-2345-4757-B118-3B310945667C}" type="sibTrans" cxnId="{0DA5B67E-D3D9-4E16-BA55-1614E28E4586}">
      <dgm:prSet/>
      <dgm:spPr/>
      <dgm:t>
        <a:bodyPr/>
        <a:lstStyle/>
        <a:p>
          <a:endParaRPr lang="en-US"/>
        </a:p>
      </dgm:t>
    </dgm:pt>
    <dgm:pt modelId="{7081AFBD-B0B9-4CEC-B64B-F509ABC38D0D}">
      <dgm:prSet/>
      <dgm:spPr/>
      <dgm:t>
        <a:bodyPr/>
        <a:lstStyle/>
        <a:p>
          <a:r>
            <a:rPr lang="en-US"/>
            <a:t>Personer i slutenvård är sjuka. Vi ska tidigt upptäcka tecken på komplikationer för en säker vård.</a:t>
          </a:r>
        </a:p>
      </dgm:t>
    </dgm:pt>
    <dgm:pt modelId="{BF17B1F7-21DB-48C7-AB26-3A1C31A9B68F}" type="parTrans" cxnId="{6B3327EE-E311-4836-84E1-BFD5F6E022BB}">
      <dgm:prSet/>
      <dgm:spPr/>
      <dgm:t>
        <a:bodyPr/>
        <a:lstStyle/>
        <a:p>
          <a:endParaRPr lang="en-US"/>
        </a:p>
      </dgm:t>
    </dgm:pt>
    <dgm:pt modelId="{F4D7984C-ABFF-4FF8-95EC-4B2568498E07}" type="sibTrans" cxnId="{6B3327EE-E311-4836-84E1-BFD5F6E022BB}">
      <dgm:prSet/>
      <dgm:spPr/>
      <dgm:t>
        <a:bodyPr/>
        <a:lstStyle/>
        <a:p>
          <a:endParaRPr lang="en-US"/>
        </a:p>
      </dgm:t>
    </dgm:pt>
    <dgm:pt modelId="{02D8590A-7B48-4D24-BAB8-E3DAC52A2D75}">
      <dgm:prSet/>
      <dgm:spPr/>
      <dgm:t>
        <a:bodyPr/>
        <a:lstStyle/>
        <a:p>
          <a:r>
            <a:rPr lang="en-US"/>
            <a:t>Att se sin patient ger den mest valida informationen.</a:t>
          </a:r>
        </a:p>
      </dgm:t>
    </dgm:pt>
    <dgm:pt modelId="{79297321-9E92-4419-A00E-CA8B7F06B711}" type="parTrans" cxnId="{BD5E82CD-0030-44B1-A83B-CE7D810EC1E4}">
      <dgm:prSet/>
      <dgm:spPr/>
      <dgm:t>
        <a:bodyPr/>
        <a:lstStyle/>
        <a:p>
          <a:endParaRPr lang="en-US"/>
        </a:p>
      </dgm:t>
    </dgm:pt>
    <dgm:pt modelId="{0C1CAFCF-EB94-43AB-8A5B-FCBEAB444A82}" type="sibTrans" cxnId="{BD5E82CD-0030-44B1-A83B-CE7D810EC1E4}">
      <dgm:prSet/>
      <dgm:spPr/>
      <dgm:t>
        <a:bodyPr/>
        <a:lstStyle/>
        <a:p>
          <a:endParaRPr lang="en-US"/>
        </a:p>
      </dgm:t>
    </dgm:pt>
    <dgm:pt modelId="{F22EF269-4728-4E79-B4BC-87BEEE6E3678}">
      <dgm:prSet/>
      <dgm:spPr/>
      <dgm:t>
        <a:bodyPr/>
        <a:lstStyle/>
        <a:p>
          <a:r>
            <a:rPr lang="en-US"/>
            <a:t>Sjuksköterskan leder omvårdnad baserad på sin bedömning av patienten.</a:t>
          </a:r>
        </a:p>
      </dgm:t>
    </dgm:pt>
    <dgm:pt modelId="{2905028C-ADB7-408A-A5D8-3D6FEF2CC29B}" type="parTrans" cxnId="{B8633BA2-93DA-45FA-A5CC-593E54C67DCB}">
      <dgm:prSet/>
      <dgm:spPr/>
      <dgm:t>
        <a:bodyPr/>
        <a:lstStyle/>
        <a:p>
          <a:endParaRPr lang="en-US"/>
        </a:p>
      </dgm:t>
    </dgm:pt>
    <dgm:pt modelId="{3506D16C-759D-4AF0-9EE9-7930C0D1AC13}" type="sibTrans" cxnId="{B8633BA2-93DA-45FA-A5CC-593E54C67DCB}">
      <dgm:prSet/>
      <dgm:spPr/>
      <dgm:t>
        <a:bodyPr/>
        <a:lstStyle/>
        <a:p>
          <a:endParaRPr lang="en-US"/>
        </a:p>
      </dgm:t>
    </dgm:pt>
    <dgm:pt modelId="{FBC3192A-05A5-46B0-BCD5-53145EEB117A}" type="pres">
      <dgm:prSet presAssocID="{FCAEC37D-DE5F-4780-8E35-726EDA142199}" presName="linear" presStyleCnt="0">
        <dgm:presLayoutVars>
          <dgm:animLvl val="lvl"/>
          <dgm:resizeHandles val="exact"/>
        </dgm:presLayoutVars>
      </dgm:prSet>
      <dgm:spPr/>
    </dgm:pt>
    <dgm:pt modelId="{4199F2FC-ABA1-448B-A1BA-723D5552B679}" type="pres">
      <dgm:prSet presAssocID="{9A0C5D2B-9624-42B3-844F-80DEB0F1A604}" presName="parentText" presStyleLbl="node1" presStyleIdx="0" presStyleCnt="4">
        <dgm:presLayoutVars>
          <dgm:chMax val="0"/>
          <dgm:bulletEnabled val="1"/>
        </dgm:presLayoutVars>
      </dgm:prSet>
      <dgm:spPr/>
    </dgm:pt>
    <dgm:pt modelId="{CBABA1DB-3138-4C9C-A17D-FA7B7E883614}" type="pres">
      <dgm:prSet presAssocID="{7ADF9120-2345-4757-B118-3B310945667C}" presName="spacer" presStyleCnt="0"/>
      <dgm:spPr/>
    </dgm:pt>
    <dgm:pt modelId="{6C2EEF9F-2923-4E6C-B2A6-B031EDB4DCB7}" type="pres">
      <dgm:prSet presAssocID="{7081AFBD-B0B9-4CEC-B64B-F509ABC38D0D}" presName="parentText" presStyleLbl="node1" presStyleIdx="1" presStyleCnt="4">
        <dgm:presLayoutVars>
          <dgm:chMax val="0"/>
          <dgm:bulletEnabled val="1"/>
        </dgm:presLayoutVars>
      </dgm:prSet>
      <dgm:spPr/>
    </dgm:pt>
    <dgm:pt modelId="{763A0281-7EEC-49DF-B1D4-575D6A32F1F4}" type="pres">
      <dgm:prSet presAssocID="{F4D7984C-ABFF-4FF8-95EC-4B2568498E07}" presName="spacer" presStyleCnt="0"/>
      <dgm:spPr/>
    </dgm:pt>
    <dgm:pt modelId="{68A05950-55CF-4D46-A159-5374931A9395}" type="pres">
      <dgm:prSet presAssocID="{02D8590A-7B48-4D24-BAB8-E3DAC52A2D75}" presName="parentText" presStyleLbl="node1" presStyleIdx="2" presStyleCnt="4">
        <dgm:presLayoutVars>
          <dgm:chMax val="0"/>
          <dgm:bulletEnabled val="1"/>
        </dgm:presLayoutVars>
      </dgm:prSet>
      <dgm:spPr/>
    </dgm:pt>
    <dgm:pt modelId="{5727AE3D-878C-4B53-9FA1-97D6EF14403B}" type="pres">
      <dgm:prSet presAssocID="{0C1CAFCF-EB94-43AB-8A5B-FCBEAB444A82}" presName="spacer" presStyleCnt="0"/>
      <dgm:spPr/>
    </dgm:pt>
    <dgm:pt modelId="{83E06CE6-48D9-44EA-AE33-C739DF09220E}" type="pres">
      <dgm:prSet presAssocID="{F22EF269-4728-4E79-B4BC-87BEEE6E3678}" presName="parentText" presStyleLbl="node1" presStyleIdx="3" presStyleCnt="4">
        <dgm:presLayoutVars>
          <dgm:chMax val="0"/>
          <dgm:bulletEnabled val="1"/>
        </dgm:presLayoutVars>
      </dgm:prSet>
      <dgm:spPr/>
    </dgm:pt>
  </dgm:ptLst>
  <dgm:cxnLst>
    <dgm:cxn modelId="{7068DA67-BA99-4974-BF32-AADF7F9B9F25}" type="presOf" srcId="{F22EF269-4728-4E79-B4BC-87BEEE6E3678}" destId="{83E06CE6-48D9-44EA-AE33-C739DF09220E}" srcOrd="0" destOrd="0" presId="urn:microsoft.com/office/officeart/2005/8/layout/vList2"/>
    <dgm:cxn modelId="{56E4AD54-B83D-4873-8A29-7C7F5D65F597}" type="presOf" srcId="{9A0C5D2B-9624-42B3-844F-80DEB0F1A604}" destId="{4199F2FC-ABA1-448B-A1BA-723D5552B679}" srcOrd="0" destOrd="0" presId="urn:microsoft.com/office/officeart/2005/8/layout/vList2"/>
    <dgm:cxn modelId="{0DA5B67E-D3D9-4E16-BA55-1614E28E4586}" srcId="{FCAEC37D-DE5F-4780-8E35-726EDA142199}" destId="{9A0C5D2B-9624-42B3-844F-80DEB0F1A604}" srcOrd="0" destOrd="0" parTransId="{D27C4B8B-0120-498B-9729-72A781014913}" sibTransId="{7ADF9120-2345-4757-B118-3B310945667C}"/>
    <dgm:cxn modelId="{7A728799-D5F4-431E-8197-63168EA5F317}" type="presOf" srcId="{7081AFBD-B0B9-4CEC-B64B-F509ABC38D0D}" destId="{6C2EEF9F-2923-4E6C-B2A6-B031EDB4DCB7}" srcOrd="0" destOrd="0" presId="urn:microsoft.com/office/officeart/2005/8/layout/vList2"/>
    <dgm:cxn modelId="{B8633BA2-93DA-45FA-A5CC-593E54C67DCB}" srcId="{FCAEC37D-DE5F-4780-8E35-726EDA142199}" destId="{F22EF269-4728-4E79-B4BC-87BEEE6E3678}" srcOrd="3" destOrd="0" parTransId="{2905028C-ADB7-408A-A5D8-3D6FEF2CC29B}" sibTransId="{3506D16C-759D-4AF0-9EE9-7930C0D1AC13}"/>
    <dgm:cxn modelId="{AB4E7CC0-4919-4836-AC79-621FCCE4A9A3}" type="presOf" srcId="{02D8590A-7B48-4D24-BAB8-E3DAC52A2D75}" destId="{68A05950-55CF-4D46-A159-5374931A9395}" srcOrd="0" destOrd="0" presId="urn:microsoft.com/office/officeart/2005/8/layout/vList2"/>
    <dgm:cxn modelId="{12FA82CA-3374-48D8-A309-1E6CBED1C3D7}" type="presOf" srcId="{FCAEC37D-DE5F-4780-8E35-726EDA142199}" destId="{FBC3192A-05A5-46B0-BCD5-53145EEB117A}" srcOrd="0" destOrd="0" presId="urn:microsoft.com/office/officeart/2005/8/layout/vList2"/>
    <dgm:cxn modelId="{BD5E82CD-0030-44B1-A83B-CE7D810EC1E4}" srcId="{FCAEC37D-DE5F-4780-8E35-726EDA142199}" destId="{02D8590A-7B48-4D24-BAB8-E3DAC52A2D75}" srcOrd="2" destOrd="0" parTransId="{79297321-9E92-4419-A00E-CA8B7F06B711}" sibTransId="{0C1CAFCF-EB94-43AB-8A5B-FCBEAB444A82}"/>
    <dgm:cxn modelId="{6B3327EE-E311-4836-84E1-BFD5F6E022BB}" srcId="{FCAEC37D-DE5F-4780-8E35-726EDA142199}" destId="{7081AFBD-B0B9-4CEC-B64B-F509ABC38D0D}" srcOrd="1" destOrd="0" parTransId="{BF17B1F7-21DB-48C7-AB26-3A1C31A9B68F}" sibTransId="{F4D7984C-ABFF-4FF8-95EC-4B2568498E07}"/>
    <dgm:cxn modelId="{EE9A8268-6DD4-42A0-94BC-BC91D20BC4D8}" type="presParOf" srcId="{FBC3192A-05A5-46B0-BCD5-53145EEB117A}" destId="{4199F2FC-ABA1-448B-A1BA-723D5552B679}" srcOrd="0" destOrd="0" presId="urn:microsoft.com/office/officeart/2005/8/layout/vList2"/>
    <dgm:cxn modelId="{5168BECA-AAB6-4068-9DB3-B57A9D544AB2}" type="presParOf" srcId="{FBC3192A-05A5-46B0-BCD5-53145EEB117A}" destId="{CBABA1DB-3138-4C9C-A17D-FA7B7E883614}" srcOrd="1" destOrd="0" presId="urn:microsoft.com/office/officeart/2005/8/layout/vList2"/>
    <dgm:cxn modelId="{CB11ECAE-CB83-49F2-9844-AFC61C5B6AD2}" type="presParOf" srcId="{FBC3192A-05A5-46B0-BCD5-53145EEB117A}" destId="{6C2EEF9F-2923-4E6C-B2A6-B031EDB4DCB7}" srcOrd="2" destOrd="0" presId="urn:microsoft.com/office/officeart/2005/8/layout/vList2"/>
    <dgm:cxn modelId="{E9C350AE-969C-4835-9707-039F34722231}" type="presParOf" srcId="{FBC3192A-05A5-46B0-BCD5-53145EEB117A}" destId="{763A0281-7EEC-49DF-B1D4-575D6A32F1F4}" srcOrd="3" destOrd="0" presId="urn:microsoft.com/office/officeart/2005/8/layout/vList2"/>
    <dgm:cxn modelId="{E9A11DA7-DF3F-43F2-9974-43DBD33B0211}" type="presParOf" srcId="{FBC3192A-05A5-46B0-BCD5-53145EEB117A}" destId="{68A05950-55CF-4D46-A159-5374931A9395}" srcOrd="4" destOrd="0" presId="urn:microsoft.com/office/officeart/2005/8/layout/vList2"/>
    <dgm:cxn modelId="{ABBCBD39-5FB9-44A7-97A7-7FA880178F25}" type="presParOf" srcId="{FBC3192A-05A5-46B0-BCD5-53145EEB117A}" destId="{5727AE3D-878C-4B53-9FA1-97D6EF14403B}" srcOrd="5" destOrd="0" presId="urn:microsoft.com/office/officeart/2005/8/layout/vList2"/>
    <dgm:cxn modelId="{23749756-D9A5-48F5-B45A-4D91C6F69B5A}" type="presParOf" srcId="{FBC3192A-05A5-46B0-BCD5-53145EEB117A}" destId="{83E06CE6-48D9-44EA-AE33-C739DF0922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F5249-4E86-468F-8B37-3E7164EC82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07C316-9C12-48DF-BB4D-3CAD6AA64996}">
      <dgm:prSet/>
      <dgm:spPr/>
      <dgm:t>
        <a:bodyPr/>
        <a:lstStyle/>
        <a:p>
          <a:pPr>
            <a:lnSpc>
              <a:spcPct val="100000"/>
            </a:lnSpc>
          </a:pPr>
          <a:r>
            <a:rPr lang="en-US"/>
            <a:t>Genom omvårdnadsansvar stärks partnerskapet mellan patient och vårdare.</a:t>
          </a:r>
        </a:p>
      </dgm:t>
    </dgm:pt>
    <dgm:pt modelId="{2753B7F5-657D-42A6-B754-70C8F53D9634}" type="parTrans" cxnId="{436CDC3A-E863-4306-8302-81B647977A9D}">
      <dgm:prSet/>
      <dgm:spPr/>
      <dgm:t>
        <a:bodyPr/>
        <a:lstStyle/>
        <a:p>
          <a:endParaRPr lang="en-US"/>
        </a:p>
      </dgm:t>
    </dgm:pt>
    <dgm:pt modelId="{6B9BACA5-CE00-4D3D-9F5C-79AACCF3CA1E}" type="sibTrans" cxnId="{436CDC3A-E863-4306-8302-81B647977A9D}">
      <dgm:prSet/>
      <dgm:spPr/>
      <dgm:t>
        <a:bodyPr/>
        <a:lstStyle/>
        <a:p>
          <a:endParaRPr lang="en-US"/>
        </a:p>
      </dgm:t>
    </dgm:pt>
    <dgm:pt modelId="{122446D4-3F81-4475-8E66-D39878BF7B22}">
      <dgm:prSet/>
      <dgm:spPr/>
      <dgm:t>
        <a:bodyPr/>
        <a:lstStyle/>
        <a:p>
          <a:pPr>
            <a:lnSpc>
              <a:spcPct val="100000"/>
            </a:lnSpc>
          </a:pPr>
          <a:r>
            <a:rPr lang="en-US"/>
            <a:t>Den som är ansvarig garanterar att omvårdnadsprocessen går framåt och att det finns en plan.</a:t>
          </a:r>
        </a:p>
      </dgm:t>
    </dgm:pt>
    <dgm:pt modelId="{74075EFE-36C0-45B6-A6D1-9D3B0C68AC00}" type="parTrans" cxnId="{B4945FAE-B7AB-48FB-A5D1-342F0AAAAFB8}">
      <dgm:prSet/>
      <dgm:spPr/>
      <dgm:t>
        <a:bodyPr/>
        <a:lstStyle/>
        <a:p>
          <a:endParaRPr lang="en-US"/>
        </a:p>
      </dgm:t>
    </dgm:pt>
    <dgm:pt modelId="{CA503C59-7B4A-4E0F-936C-4897EA0F2FB6}" type="sibTrans" cxnId="{B4945FAE-B7AB-48FB-A5D1-342F0AAAAFB8}">
      <dgm:prSet/>
      <dgm:spPr/>
      <dgm:t>
        <a:bodyPr/>
        <a:lstStyle/>
        <a:p>
          <a:endParaRPr lang="en-US"/>
        </a:p>
      </dgm:t>
    </dgm:pt>
    <dgm:pt modelId="{93C16AE6-65D8-43F6-8C63-ED8EE0020E8E}">
      <dgm:prSet/>
      <dgm:spPr/>
      <dgm:t>
        <a:bodyPr/>
        <a:lstStyle/>
        <a:p>
          <a:pPr>
            <a:lnSpc>
              <a:spcPct val="100000"/>
            </a:lnSpc>
          </a:pPr>
          <a:r>
            <a:rPr lang="en-US"/>
            <a:t>Kontinuitet gör vården säker, trygg och effektiv. Kännedom om patienten möjliggör att tidigt se förändringar.</a:t>
          </a:r>
        </a:p>
      </dgm:t>
    </dgm:pt>
    <dgm:pt modelId="{87838EC9-5409-49B5-90A8-8393BA6E10C1}" type="parTrans" cxnId="{A49801C3-D23F-475E-BE8F-18BF07699A5A}">
      <dgm:prSet/>
      <dgm:spPr/>
      <dgm:t>
        <a:bodyPr/>
        <a:lstStyle/>
        <a:p>
          <a:endParaRPr lang="en-US"/>
        </a:p>
      </dgm:t>
    </dgm:pt>
    <dgm:pt modelId="{DF045DED-0D44-4A4B-9938-406554D57DC5}" type="sibTrans" cxnId="{A49801C3-D23F-475E-BE8F-18BF07699A5A}">
      <dgm:prSet/>
      <dgm:spPr/>
      <dgm:t>
        <a:bodyPr/>
        <a:lstStyle/>
        <a:p>
          <a:endParaRPr lang="en-US"/>
        </a:p>
      </dgm:t>
    </dgm:pt>
    <dgm:pt modelId="{A7E37B84-1608-4EC1-9ADA-6AD4B1A3FFC5}" type="pres">
      <dgm:prSet presAssocID="{EF7F5249-4E86-468F-8B37-3E7164EC8208}" presName="root" presStyleCnt="0">
        <dgm:presLayoutVars>
          <dgm:dir/>
          <dgm:resizeHandles val="exact"/>
        </dgm:presLayoutVars>
      </dgm:prSet>
      <dgm:spPr/>
    </dgm:pt>
    <dgm:pt modelId="{4C92328A-2C71-4F8D-8A9F-DF8185D3E79A}" type="pres">
      <dgm:prSet presAssocID="{9007C316-9C12-48DF-BB4D-3CAD6AA64996}" presName="compNode" presStyleCnt="0"/>
      <dgm:spPr/>
    </dgm:pt>
    <dgm:pt modelId="{EC29E58F-BB8C-40C3-AAB3-799ABC27B150}" type="pres">
      <dgm:prSet presAssocID="{9007C316-9C12-48DF-BB4D-3CAD6AA64996}" presName="bgRect" presStyleLbl="bgShp" presStyleIdx="0" presStyleCnt="3"/>
      <dgm:spPr/>
    </dgm:pt>
    <dgm:pt modelId="{C9B53908-DC44-4902-9666-5C5318D52CAD}" type="pres">
      <dgm:prSet presAssocID="{9007C316-9C12-48DF-BB4D-3CAD6AA649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mbulans"/>
        </a:ext>
      </dgm:extLst>
    </dgm:pt>
    <dgm:pt modelId="{BFF03A53-A0BE-4971-B6B5-92B97637C5A1}" type="pres">
      <dgm:prSet presAssocID="{9007C316-9C12-48DF-BB4D-3CAD6AA64996}" presName="spaceRect" presStyleCnt="0"/>
      <dgm:spPr/>
    </dgm:pt>
    <dgm:pt modelId="{7EF2A6C3-274F-4EBB-A6D1-39C10D078BB9}" type="pres">
      <dgm:prSet presAssocID="{9007C316-9C12-48DF-BB4D-3CAD6AA64996}" presName="parTx" presStyleLbl="revTx" presStyleIdx="0" presStyleCnt="3">
        <dgm:presLayoutVars>
          <dgm:chMax val="0"/>
          <dgm:chPref val="0"/>
        </dgm:presLayoutVars>
      </dgm:prSet>
      <dgm:spPr/>
    </dgm:pt>
    <dgm:pt modelId="{F062A739-185C-441A-8A05-8991E6C6C3C5}" type="pres">
      <dgm:prSet presAssocID="{6B9BACA5-CE00-4D3D-9F5C-79AACCF3CA1E}" presName="sibTrans" presStyleCnt="0"/>
      <dgm:spPr/>
    </dgm:pt>
    <dgm:pt modelId="{D72CADCE-F928-4D86-B039-62A1085C18AB}" type="pres">
      <dgm:prSet presAssocID="{122446D4-3F81-4475-8E66-D39878BF7B22}" presName="compNode" presStyleCnt="0"/>
      <dgm:spPr/>
    </dgm:pt>
    <dgm:pt modelId="{C22D8F43-FD1E-456C-BD66-362621ED3D22}" type="pres">
      <dgm:prSet presAssocID="{122446D4-3F81-4475-8E66-D39878BF7B22}" presName="bgRect" presStyleLbl="bgShp" presStyleIdx="1" presStyleCnt="3"/>
      <dgm:spPr/>
    </dgm:pt>
    <dgm:pt modelId="{90615182-3273-4955-A360-F7FBA74028A4}" type="pres">
      <dgm:prSet presAssocID="{122446D4-3F81-4475-8E66-D39878BF7B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erande"/>
        </a:ext>
      </dgm:extLst>
    </dgm:pt>
    <dgm:pt modelId="{DEF06F7F-09EE-4960-857E-3E9E583EC66A}" type="pres">
      <dgm:prSet presAssocID="{122446D4-3F81-4475-8E66-D39878BF7B22}" presName="spaceRect" presStyleCnt="0"/>
      <dgm:spPr/>
    </dgm:pt>
    <dgm:pt modelId="{7ED63D81-250A-4C23-B6D0-72C8CC7F3C8E}" type="pres">
      <dgm:prSet presAssocID="{122446D4-3F81-4475-8E66-D39878BF7B22}" presName="parTx" presStyleLbl="revTx" presStyleIdx="1" presStyleCnt="3">
        <dgm:presLayoutVars>
          <dgm:chMax val="0"/>
          <dgm:chPref val="0"/>
        </dgm:presLayoutVars>
      </dgm:prSet>
      <dgm:spPr/>
    </dgm:pt>
    <dgm:pt modelId="{5D5AE5F1-A2F6-406E-8054-4DD7C8BDFE6B}" type="pres">
      <dgm:prSet presAssocID="{CA503C59-7B4A-4E0F-936C-4897EA0F2FB6}" presName="sibTrans" presStyleCnt="0"/>
      <dgm:spPr/>
    </dgm:pt>
    <dgm:pt modelId="{AF32C583-6F50-48BA-A423-BEC286624A51}" type="pres">
      <dgm:prSet presAssocID="{93C16AE6-65D8-43F6-8C63-ED8EE0020E8E}" presName="compNode" presStyleCnt="0"/>
      <dgm:spPr/>
    </dgm:pt>
    <dgm:pt modelId="{AF7185BF-25C4-4B38-B9CC-77E1EC93E09E}" type="pres">
      <dgm:prSet presAssocID="{93C16AE6-65D8-43F6-8C63-ED8EE0020E8E}" presName="bgRect" presStyleLbl="bgShp" presStyleIdx="2" presStyleCnt="3"/>
      <dgm:spPr/>
    </dgm:pt>
    <dgm:pt modelId="{5928DC21-8FB1-410B-94F5-A8E8D8CB4590}" type="pres">
      <dgm:prSet presAssocID="{93C16AE6-65D8-43F6-8C63-ED8EE0020E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äkare"/>
        </a:ext>
      </dgm:extLst>
    </dgm:pt>
    <dgm:pt modelId="{D40E7E9E-B152-4400-B7AA-3F9ABAA493C5}" type="pres">
      <dgm:prSet presAssocID="{93C16AE6-65D8-43F6-8C63-ED8EE0020E8E}" presName="spaceRect" presStyleCnt="0"/>
      <dgm:spPr/>
    </dgm:pt>
    <dgm:pt modelId="{E1CC98F4-3531-45E7-B4DA-325D2DD6F2DC}" type="pres">
      <dgm:prSet presAssocID="{93C16AE6-65D8-43F6-8C63-ED8EE0020E8E}" presName="parTx" presStyleLbl="revTx" presStyleIdx="2" presStyleCnt="3">
        <dgm:presLayoutVars>
          <dgm:chMax val="0"/>
          <dgm:chPref val="0"/>
        </dgm:presLayoutVars>
      </dgm:prSet>
      <dgm:spPr/>
    </dgm:pt>
  </dgm:ptLst>
  <dgm:cxnLst>
    <dgm:cxn modelId="{436CDC3A-E863-4306-8302-81B647977A9D}" srcId="{EF7F5249-4E86-468F-8B37-3E7164EC8208}" destId="{9007C316-9C12-48DF-BB4D-3CAD6AA64996}" srcOrd="0" destOrd="0" parTransId="{2753B7F5-657D-42A6-B754-70C8F53D9634}" sibTransId="{6B9BACA5-CE00-4D3D-9F5C-79AACCF3CA1E}"/>
    <dgm:cxn modelId="{78956779-3586-424E-8066-7E135EA0D101}" type="presOf" srcId="{93C16AE6-65D8-43F6-8C63-ED8EE0020E8E}" destId="{E1CC98F4-3531-45E7-B4DA-325D2DD6F2DC}" srcOrd="0" destOrd="0" presId="urn:microsoft.com/office/officeart/2018/2/layout/IconVerticalSolidList"/>
    <dgm:cxn modelId="{72567693-4B59-4BC2-90F8-525611F055CD}" type="presOf" srcId="{EF7F5249-4E86-468F-8B37-3E7164EC8208}" destId="{A7E37B84-1608-4EC1-9ADA-6AD4B1A3FFC5}" srcOrd="0" destOrd="0" presId="urn:microsoft.com/office/officeart/2018/2/layout/IconVerticalSolidList"/>
    <dgm:cxn modelId="{1EACA9AA-8D3E-4542-B5A8-42CD0E7DF6A2}" type="presOf" srcId="{9007C316-9C12-48DF-BB4D-3CAD6AA64996}" destId="{7EF2A6C3-274F-4EBB-A6D1-39C10D078BB9}" srcOrd="0" destOrd="0" presId="urn:microsoft.com/office/officeart/2018/2/layout/IconVerticalSolidList"/>
    <dgm:cxn modelId="{B4945FAE-B7AB-48FB-A5D1-342F0AAAAFB8}" srcId="{EF7F5249-4E86-468F-8B37-3E7164EC8208}" destId="{122446D4-3F81-4475-8E66-D39878BF7B22}" srcOrd="1" destOrd="0" parTransId="{74075EFE-36C0-45B6-A6D1-9D3B0C68AC00}" sibTransId="{CA503C59-7B4A-4E0F-936C-4897EA0F2FB6}"/>
    <dgm:cxn modelId="{A49801C3-D23F-475E-BE8F-18BF07699A5A}" srcId="{EF7F5249-4E86-468F-8B37-3E7164EC8208}" destId="{93C16AE6-65D8-43F6-8C63-ED8EE0020E8E}" srcOrd="2" destOrd="0" parTransId="{87838EC9-5409-49B5-90A8-8393BA6E10C1}" sibTransId="{DF045DED-0D44-4A4B-9938-406554D57DC5}"/>
    <dgm:cxn modelId="{915895E4-EC05-4960-8FF1-0600C3ED6C02}" type="presOf" srcId="{122446D4-3F81-4475-8E66-D39878BF7B22}" destId="{7ED63D81-250A-4C23-B6D0-72C8CC7F3C8E}" srcOrd="0" destOrd="0" presId="urn:microsoft.com/office/officeart/2018/2/layout/IconVerticalSolidList"/>
    <dgm:cxn modelId="{7E3FF4C4-527D-4551-8F79-0FABF04D63D0}" type="presParOf" srcId="{A7E37B84-1608-4EC1-9ADA-6AD4B1A3FFC5}" destId="{4C92328A-2C71-4F8D-8A9F-DF8185D3E79A}" srcOrd="0" destOrd="0" presId="urn:microsoft.com/office/officeart/2018/2/layout/IconVerticalSolidList"/>
    <dgm:cxn modelId="{1B5E859E-C4B0-44D7-9905-347F6F1AC83B}" type="presParOf" srcId="{4C92328A-2C71-4F8D-8A9F-DF8185D3E79A}" destId="{EC29E58F-BB8C-40C3-AAB3-799ABC27B150}" srcOrd="0" destOrd="0" presId="urn:microsoft.com/office/officeart/2018/2/layout/IconVerticalSolidList"/>
    <dgm:cxn modelId="{59BFB6E9-80B8-4FD8-B0B8-004F4FB8ECB3}" type="presParOf" srcId="{4C92328A-2C71-4F8D-8A9F-DF8185D3E79A}" destId="{C9B53908-DC44-4902-9666-5C5318D52CAD}" srcOrd="1" destOrd="0" presId="urn:microsoft.com/office/officeart/2018/2/layout/IconVerticalSolidList"/>
    <dgm:cxn modelId="{5726EBEF-62F4-42EB-BB93-6B5D28C6A415}" type="presParOf" srcId="{4C92328A-2C71-4F8D-8A9F-DF8185D3E79A}" destId="{BFF03A53-A0BE-4971-B6B5-92B97637C5A1}" srcOrd="2" destOrd="0" presId="urn:microsoft.com/office/officeart/2018/2/layout/IconVerticalSolidList"/>
    <dgm:cxn modelId="{0FBDF8E5-DA8A-4F6C-AEFC-A8C6686C626A}" type="presParOf" srcId="{4C92328A-2C71-4F8D-8A9F-DF8185D3E79A}" destId="{7EF2A6C3-274F-4EBB-A6D1-39C10D078BB9}" srcOrd="3" destOrd="0" presId="urn:microsoft.com/office/officeart/2018/2/layout/IconVerticalSolidList"/>
    <dgm:cxn modelId="{C4ECF495-784F-4E00-8930-CC57F77736E7}" type="presParOf" srcId="{A7E37B84-1608-4EC1-9ADA-6AD4B1A3FFC5}" destId="{F062A739-185C-441A-8A05-8991E6C6C3C5}" srcOrd="1" destOrd="0" presId="urn:microsoft.com/office/officeart/2018/2/layout/IconVerticalSolidList"/>
    <dgm:cxn modelId="{EB6F3F78-E8EF-4310-AF7A-F82E79B01785}" type="presParOf" srcId="{A7E37B84-1608-4EC1-9ADA-6AD4B1A3FFC5}" destId="{D72CADCE-F928-4D86-B039-62A1085C18AB}" srcOrd="2" destOrd="0" presId="urn:microsoft.com/office/officeart/2018/2/layout/IconVerticalSolidList"/>
    <dgm:cxn modelId="{AB53EE47-57E5-4B09-B799-8D9BDABCF84C}" type="presParOf" srcId="{D72CADCE-F928-4D86-B039-62A1085C18AB}" destId="{C22D8F43-FD1E-456C-BD66-362621ED3D22}" srcOrd="0" destOrd="0" presId="urn:microsoft.com/office/officeart/2018/2/layout/IconVerticalSolidList"/>
    <dgm:cxn modelId="{05A9D810-8F28-4B20-806F-D49E67FF19D7}" type="presParOf" srcId="{D72CADCE-F928-4D86-B039-62A1085C18AB}" destId="{90615182-3273-4955-A360-F7FBA74028A4}" srcOrd="1" destOrd="0" presId="urn:microsoft.com/office/officeart/2018/2/layout/IconVerticalSolidList"/>
    <dgm:cxn modelId="{802E08F0-833A-4422-972E-6A2F0EF05C90}" type="presParOf" srcId="{D72CADCE-F928-4D86-B039-62A1085C18AB}" destId="{DEF06F7F-09EE-4960-857E-3E9E583EC66A}" srcOrd="2" destOrd="0" presId="urn:microsoft.com/office/officeart/2018/2/layout/IconVerticalSolidList"/>
    <dgm:cxn modelId="{8C633F1B-1BFB-44D1-B222-36E28A2BDE49}" type="presParOf" srcId="{D72CADCE-F928-4D86-B039-62A1085C18AB}" destId="{7ED63D81-250A-4C23-B6D0-72C8CC7F3C8E}" srcOrd="3" destOrd="0" presId="urn:microsoft.com/office/officeart/2018/2/layout/IconVerticalSolidList"/>
    <dgm:cxn modelId="{9378577A-0F97-4A39-A2A0-24506FBE222B}" type="presParOf" srcId="{A7E37B84-1608-4EC1-9ADA-6AD4B1A3FFC5}" destId="{5D5AE5F1-A2F6-406E-8054-4DD7C8BDFE6B}" srcOrd="3" destOrd="0" presId="urn:microsoft.com/office/officeart/2018/2/layout/IconVerticalSolidList"/>
    <dgm:cxn modelId="{EAD49F00-B038-4655-B8DA-F1C0ACD17DEF}" type="presParOf" srcId="{A7E37B84-1608-4EC1-9ADA-6AD4B1A3FFC5}" destId="{AF32C583-6F50-48BA-A423-BEC286624A51}" srcOrd="4" destOrd="0" presId="urn:microsoft.com/office/officeart/2018/2/layout/IconVerticalSolidList"/>
    <dgm:cxn modelId="{4AD0B718-59AA-4A99-9C48-E882704DE510}" type="presParOf" srcId="{AF32C583-6F50-48BA-A423-BEC286624A51}" destId="{AF7185BF-25C4-4B38-B9CC-77E1EC93E09E}" srcOrd="0" destOrd="0" presId="urn:microsoft.com/office/officeart/2018/2/layout/IconVerticalSolidList"/>
    <dgm:cxn modelId="{925877B9-98A4-4902-A471-4F1EDCE95779}" type="presParOf" srcId="{AF32C583-6F50-48BA-A423-BEC286624A51}" destId="{5928DC21-8FB1-410B-94F5-A8E8D8CB4590}" srcOrd="1" destOrd="0" presId="urn:microsoft.com/office/officeart/2018/2/layout/IconVerticalSolidList"/>
    <dgm:cxn modelId="{5C75D9D2-E3B2-4B2D-89EA-349AB49A0553}" type="presParOf" srcId="{AF32C583-6F50-48BA-A423-BEC286624A51}" destId="{D40E7E9E-B152-4400-B7AA-3F9ABAA493C5}" srcOrd="2" destOrd="0" presId="urn:microsoft.com/office/officeart/2018/2/layout/IconVerticalSolidList"/>
    <dgm:cxn modelId="{349BFBE7-71FB-4E07-B0C5-BD2E7F7E4438}" type="presParOf" srcId="{AF32C583-6F50-48BA-A423-BEC286624A51}" destId="{E1CC98F4-3531-45E7-B4DA-325D2DD6F2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5AD26F-75E4-4D40-8800-89F8FCE05B57}"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DF32B69D-1EE3-461C-9DEB-F95D454967FC}">
      <dgm:prSet custT="1"/>
      <dgm:spPr/>
      <dgm:t>
        <a:bodyPr/>
        <a:lstStyle/>
        <a:p>
          <a:r>
            <a:rPr lang="en-US" sz="1800" dirty="0"/>
            <a:t>All </a:t>
          </a:r>
          <a:r>
            <a:rPr lang="en-US" sz="1800" dirty="0" err="1"/>
            <a:t>vård</a:t>
          </a:r>
          <a:r>
            <a:rPr lang="en-US" sz="1800" dirty="0"/>
            <a:t> </a:t>
          </a:r>
          <a:r>
            <a:rPr lang="en-US" sz="1800" dirty="0" err="1"/>
            <a:t>är</a:t>
          </a:r>
          <a:r>
            <a:rPr lang="en-US" sz="1800" dirty="0"/>
            <a:t> </a:t>
          </a:r>
          <a:r>
            <a:rPr lang="en-US" sz="1800" dirty="0" err="1"/>
            <a:t>relationistisk</a:t>
          </a:r>
          <a:r>
            <a:rPr lang="en-US" sz="1800" dirty="0"/>
            <a:t>.</a:t>
          </a:r>
        </a:p>
      </dgm:t>
    </dgm:pt>
    <dgm:pt modelId="{13DA0803-4F1B-42F3-8537-241F59D7010B}" type="parTrans" cxnId="{D6569807-0D3C-4DC0-B872-1371817F6A66}">
      <dgm:prSet/>
      <dgm:spPr/>
      <dgm:t>
        <a:bodyPr/>
        <a:lstStyle/>
        <a:p>
          <a:endParaRPr lang="en-US"/>
        </a:p>
      </dgm:t>
    </dgm:pt>
    <dgm:pt modelId="{795E5621-93F9-4350-95DA-CBFD3DC72FB1}" type="sibTrans" cxnId="{D6569807-0D3C-4DC0-B872-1371817F6A66}">
      <dgm:prSet/>
      <dgm:spPr/>
      <dgm:t>
        <a:bodyPr/>
        <a:lstStyle/>
        <a:p>
          <a:endParaRPr lang="en-US"/>
        </a:p>
      </dgm:t>
    </dgm:pt>
    <dgm:pt modelId="{7F272A5E-2FBA-4EC7-84DB-EF4D6ED6D060}">
      <dgm:prSet custT="1"/>
      <dgm:spPr/>
      <dgm:t>
        <a:bodyPr/>
        <a:lstStyle/>
        <a:p>
          <a:r>
            <a:rPr lang="en-US" sz="1400" dirty="0"/>
            <a:t>Vem </a:t>
          </a:r>
          <a:r>
            <a:rPr lang="en-US" sz="1400" dirty="0" err="1"/>
            <a:t>som</a:t>
          </a:r>
          <a:r>
            <a:rPr lang="en-US" sz="1400" dirty="0"/>
            <a:t> </a:t>
          </a:r>
          <a:r>
            <a:rPr lang="en-US" sz="1400" dirty="0" err="1"/>
            <a:t>helst</a:t>
          </a:r>
          <a:r>
            <a:rPr lang="en-US" sz="1400" dirty="0"/>
            <a:t> </a:t>
          </a:r>
          <a:r>
            <a:rPr lang="en-US" sz="1400" dirty="0" err="1"/>
            <a:t>kan</a:t>
          </a:r>
          <a:r>
            <a:rPr lang="en-US" sz="1400" dirty="0"/>
            <a:t> </a:t>
          </a:r>
          <a:r>
            <a:rPr lang="en-US" sz="1400" dirty="0" err="1"/>
            <a:t>få</a:t>
          </a:r>
          <a:r>
            <a:rPr lang="en-US" sz="1400" dirty="0"/>
            <a:t> </a:t>
          </a:r>
          <a:r>
            <a:rPr lang="en-US" sz="1400" dirty="0" err="1"/>
            <a:t>vårda</a:t>
          </a:r>
          <a:r>
            <a:rPr lang="en-US" sz="1400" dirty="0"/>
            <a:t> min </a:t>
          </a:r>
          <a:r>
            <a:rPr lang="en-US" sz="1400" dirty="0" err="1"/>
            <a:t>kropp</a:t>
          </a:r>
          <a:r>
            <a:rPr lang="en-US" sz="1400" dirty="0"/>
            <a:t>. Max </a:t>
          </a:r>
          <a:r>
            <a:rPr lang="en-US" sz="1400" dirty="0" err="1"/>
            <a:t>tre</a:t>
          </a:r>
          <a:r>
            <a:rPr lang="en-US" sz="1400" dirty="0"/>
            <a:t> </a:t>
          </a:r>
          <a:r>
            <a:rPr lang="en-US" sz="1400" dirty="0" err="1"/>
            <a:t>kan</a:t>
          </a:r>
          <a:r>
            <a:rPr lang="en-US" sz="1400" dirty="0"/>
            <a:t> </a:t>
          </a:r>
          <a:r>
            <a:rPr lang="en-US" sz="1400" dirty="0" err="1"/>
            <a:t>få</a:t>
          </a:r>
          <a:r>
            <a:rPr lang="en-US" sz="1400" dirty="0"/>
            <a:t> </a:t>
          </a:r>
          <a:r>
            <a:rPr lang="en-US" sz="1400" dirty="0" err="1"/>
            <a:t>vårda</a:t>
          </a:r>
          <a:r>
            <a:rPr lang="en-US" sz="1400" dirty="0"/>
            <a:t> min </a:t>
          </a:r>
          <a:r>
            <a:rPr lang="en-US" sz="1400" dirty="0" err="1"/>
            <a:t>själ</a:t>
          </a:r>
          <a:r>
            <a:rPr lang="en-US" sz="1400" dirty="0"/>
            <a:t>. </a:t>
          </a:r>
          <a:r>
            <a:rPr lang="en-US" sz="1400" dirty="0" err="1"/>
            <a:t>Som</a:t>
          </a:r>
          <a:r>
            <a:rPr lang="en-US" sz="1400" dirty="0"/>
            <a:t> patient </a:t>
          </a:r>
          <a:r>
            <a:rPr lang="en-US" sz="1400" dirty="0" err="1"/>
            <a:t>orkar</a:t>
          </a:r>
          <a:r>
            <a:rPr lang="en-US" sz="1400" dirty="0"/>
            <a:t> man </a:t>
          </a:r>
          <a:r>
            <a:rPr lang="en-US" sz="1400" dirty="0" err="1"/>
            <a:t>inte</a:t>
          </a:r>
          <a:r>
            <a:rPr lang="en-US" sz="1400" dirty="0"/>
            <a:t> </a:t>
          </a:r>
          <a:r>
            <a:rPr lang="en-US" sz="1400" dirty="0" err="1"/>
            <a:t>relatera</a:t>
          </a:r>
          <a:r>
            <a:rPr lang="en-US" sz="1400" dirty="0"/>
            <a:t> till </a:t>
          </a:r>
          <a:r>
            <a:rPr lang="en-US" sz="1400" dirty="0" err="1"/>
            <a:t>hur</a:t>
          </a:r>
          <a:r>
            <a:rPr lang="en-US" sz="1400" dirty="0"/>
            <a:t> </a:t>
          </a:r>
          <a:r>
            <a:rPr lang="en-US" sz="1400" dirty="0" err="1"/>
            <a:t>många</a:t>
          </a:r>
          <a:r>
            <a:rPr lang="en-US" sz="1400" dirty="0"/>
            <a:t> </a:t>
          </a:r>
          <a:r>
            <a:rPr lang="en-US" sz="1400" dirty="0" err="1"/>
            <a:t>vårdare</a:t>
          </a:r>
          <a:r>
            <a:rPr lang="en-US" sz="1400" dirty="0"/>
            <a:t> </a:t>
          </a:r>
          <a:r>
            <a:rPr lang="en-US" sz="1400" dirty="0" err="1"/>
            <a:t>som</a:t>
          </a:r>
          <a:r>
            <a:rPr lang="en-US" sz="1400" dirty="0"/>
            <a:t> </a:t>
          </a:r>
          <a:r>
            <a:rPr lang="en-US" sz="1400" dirty="0" err="1"/>
            <a:t>helst</a:t>
          </a:r>
          <a:r>
            <a:rPr lang="en-US" sz="1400" dirty="0"/>
            <a:t>. </a:t>
          </a:r>
        </a:p>
      </dgm:t>
    </dgm:pt>
    <dgm:pt modelId="{108222DA-C628-4F13-8855-0093F5FCEB0B}" type="parTrans" cxnId="{F8366E01-B3DB-4C0B-B4D9-674778309168}">
      <dgm:prSet/>
      <dgm:spPr/>
      <dgm:t>
        <a:bodyPr/>
        <a:lstStyle/>
        <a:p>
          <a:endParaRPr lang="en-US"/>
        </a:p>
      </dgm:t>
    </dgm:pt>
    <dgm:pt modelId="{2F2BB77C-167A-4AE8-AA8E-69A0FD9352F6}" type="sibTrans" cxnId="{F8366E01-B3DB-4C0B-B4D9-674778309168}">
      <dgm:prSet/>
      <dgm:spPr/>
      <dgm:t>
        <a:bodyPr/>
        <a:lstStyle/>
        <a:p>
          <a:endParaRPr lang="en-US"/>
        </a:p>
      </dgm:t>
    </dgm:pt>
    <dgm:pt modelId="{BC154D1D-3BB6-4907-B739-C7AD4FF1CB2C}">
      <dgm:prSet/>
      <dgm:spPr/>
      <dgm:t>
        <a:bodyPr/>
        <a:lstStyle/>
        <a:p>
          <a:r>
            <a:rPr lang="en-US"/>
            <a:t>Som vårdare orkar man inte relatera till hur många patienter som helst.</a:t>
          </a:r>
        </a:p>
      </dgm:t>
    </dgm:pt>
    <dgm:pt modelId="{B6C0EF22-698A-4E44-BC62-35757ABCD032}" type="parTrans" cxnId="{86CC8284-015D-4623-8823-B5680C25FF42}">
      <dgm:prSet/>
      <dgm:spPr/>
      <dgm:t>
        <a:bodyPr/>
        <a:lstStyle/>
        <a:p>
          <a:endParaRPr lang="en-US"/>
        </a:p>
      </dgm:t>
    </dgm:pt>
    <dgm:pt modelId="{F2548510-F291-4963-BCEF-19AC984BEF60}" type="sibTrans" cxnId="{86CC8284-015D-4623-8823-B5680C25FF42}">
      <dgm:prSet/>
      <dgm:spPr/>
      <dgm:t>
        <a:bodyPr/>
        <a:lstStyle/>
        <a:p>
          <a:endParaRPr lang="en-US"/>
        </a:p>
      </dgm:t>
    </dgm:pt>
    <dgm:pt modelId="{77C5C993-433C-4920-9CBF-94A11691065B}">
      <dgm:prSet/>
      <dgm:spPr/>
      <dgm:t>
        <a:bodyPr/>
        <a:lstStyle/>
        <a:p>
          <a:r>
            <a:rPr lang="en-US"/>
            <a:t>Kontinuitet är navet i en effektiv vård.</a:t>
          </a:r>
        </a:p>
      </dgm:t>
    </dgm:pt>
    <dgm:pt modelId="{487FE28E-E3E4-4866-A1BA-2562338E086D}" type="parTrans" cxnId="{5B047830-001C-4ED4-9270-232959D8EECC}">
      <dgm:prSet/>
      <dgm:spPr/>
      <dgm:t>
        <a:bodyPr/>
        <a:lstStyle/>
        <a:p>
          <a:endParaRPr lang="en-US"/>
        </a:p>
      </dgm:t>
    </dgm:pt>
    <dgm:pt modelId="{732862C3-0109-4E9E-908E-3F7DC17AC2E1}" type="sibTrans" cxnId="{5B047830-001C-4ED4-9270-232959D8EECC}">
      <dgm:prSet/>
      <dgm:spPr/>
      <dgm:t>
        <a:bodyPr/>
        <a:lstStyle/>
        <a:p>
          <a:endParaRPr lang="en-US"/>
        </a:p>
      </dgm:t>
    </dgm:pt>
    <dgm:pt modelId="{C08E4F37-E01A-4B4D-A693-9C97D08B4324}" type="pres">
      <dgm:prSet presAssocID="{075AD26F-75E4-4D40-8800-89F8FCE05B57}" presName="matrix" presStyleCnt="0">
        <dgm:presLayoutVars>
          <dgm:chMax val="1"/>
          <dgm:dir/>
          <dgm:resizeHandles val="exact"/>
        </dgm:presLayoutVars>
      </dgm:prSet>
      <dgm:spPr/>
    </dgm:pt>
    <dgm:pt modelId="{43D5F8C8-C816-4F98-8292-CFB157AAE8C2}" type="pres">
      <dgm:prSet presAssocID="{075AD26F-75E4-4D40-8800-89F8FCE05B57}" presName="diamond" presStyleLbl="bgShp" presStyleIdx="0" presStyleCnt="1"/>
      <dgm:spPr/>
    </dgm:pt>
    <dgm:pt modelId="{71E9EB29-D816-4B3A-9801-F7272490754C}" type="pres">
      <dgm:prSet presAssocID="{075AD26F-75E4-4D40-8800-89F8FCE05B57}" presName="quad1" presStyleLbl="node1" presStyleIdx="0" presStyleCnt="4">
        <dgm:presLayoutVars>
          <dgm:chMax val="0"/>
          <dgm:chPref val="0"/>
          <dgm:bulletEnabled val="1"/>
        </dgm:presLayoutVars>
      </dgm:prSet>
      <dgm:spPr/>
    </dgm:pt>
    <dgm:pt modelId="{0508AFB7-915D-4E25-90B9-8C6D105AB847}" type="pres">
      <dgm:prSet presAssocID="{075AD26F-75E4-4D40-8800-89F8FCE05B57}" presName="quad2" presStyleLbl="node1" presStyleIdx="1" presStyleCnt="4">
        <dgm:presLayoutVars>
          <dgm:chMax val="0"/>
          <dgm:chPref val="0"/>
          <dgm:bulletEnabled val="1"/>
        </dgm:presLayoutVars>
      </dgm:prSet>
      <dgm:spPr/>
    </dgm:pt>
    <dgm:pt modelId="{73A8AF2A-AE98-4B36-9F78-21378FBF0887}" type="pres">
      <dgm:prSet presAssocID="{075AD26F-75E4-4D40-8800-89F8FCE05B57}" presName="quad3" presStyleLbl="node1" presStyleIdx="2" presStyleCnt="4">
        <dgm:presLayoutVars>
          <dgm:chMax val="0"/>
          <dgm:chPref val="0"/>
          <dgm:bulletEnabled val="1"/>
        </dgm:presLayoutVars>
      </dgm:prSet>
      <dgm:spPr/>
    </dgm:pt>
    <dgm:pt modelId="{A7148960-B279-4D24-A36A-7C080C46B503}" type="pres">
      <dgm:prSet presAssocID="{075AD26F-75E4-4D40-8800-89F8FCE05B57}" presName="quad4" presStyleLbl="node1" presStyleIdx="3" presStyleCnt="4">
        <dgm:presLayoutVars>
          <dgm:chMax val="0"/>
          <dgm:chPref val="0"/>
          <dgm:bulletEnabled val="1"/>
        </dgm:presLayoutVars>
      </dgm:prSet>
      <dgm:spPr/>
    </dgm:pt>
  </dgm:ptLst>
  <dgm:cxnLst>
    <dgm:cxn modelId="{F8366E01-B3DB-4C0B-B4D9-674778309168}" srcId="{075AD26F-75E4-4D40-8800-89F8FCE05B57}" destId="{7F272A5E-2FBA-4EC7-84DB-EF4D6ED6D060}" srcOrd="1" destOrd="0" parTransId="{108222DA-C628-4F13-8855-0093F5FCEB0B}" sibTransId="{2F2BB77C-167A-4AE8-AA8E-69A0FD9352F6}"/>
    <dgm:cxn modelId="{D6569807-0D3C-4DC0-B872-1371817F6A66}" srcId="{075AD26F-75E4-4D40-8800-89F8FCE05B57}" destId="{DF32B69D-1EE3-461C-9DEB-F95D454967FC}" srcOrd="0" destOrd="0" parTransId="{13DA0803-4F1B-42F3-8537-241F59D7010B}" sibTransId="{795E5621-93F9-4350-95DA-CBFD3DC72FB1}"/>
    <dgm:cxn modelId="{5B047830-001C-4ED4-9270-232959D8EECC}" srcId="{075AD26F-75E4-4D40-8800-89F8FCE05B57}" destId="{77C5C993-433C-4920-9CBF-94A11691065B}" srcOrd="3" destOrd="0" parTransId="{487FE28E-E3E4-4866-A1BA-2562338E086D}" sibTransId="{732862C3-0109-4E9E-908E-3F7DC17AC2E1}"/>
    <dgm:cxn modelId="{909BBC5C-988A-4289-83C9-76BEBDA777E1}" type="presOf" srcId="{7F272A5E-2FBA-4EC7-84DB-EF4D6ED6D060}" destId="{0508AFB7-915D-4E25-90B9-8C6D105AB847}" srcOrd="0" destOrd="0" presId="urn:microsoft.com/office/officeart/2005/8/layout/matrix3"/>
    <dgm:cxn modelId="{AEE1F963-350B-45D3-B5C2-CA999A71EA1E}" type="presOf" srcId="{075AD26F-75E4-4D40-8800-89F8FCE05B57}" destId="{C08E4F37-E01A-4B4D-A693-9C97D08B4324}" srcOrd="0" destOrd="0" presId="urn:microsoft.com/office/officeart/2005/8/layout/matrix3"/>
    <dgm:cxn modelId="{F8D09C46-E001-4006-949E-78E66130294E}" type="presOf" srcId="{DF32B69D-1EE3-461C-9DEB-F95D454967FC}" destId="{71E9EB29-D816-4B3A-9801-F7272490754C}" srcOrd="0" destOrd="0" presId="urn:microsoft.com/office/officeart/2005/8/layout/matrix3"/>
    <dgm:cxn modelId="{66B1E873-2E5D-480C-BC52-4E34F6732825}" type="presOf" srcId="{77C5C993-433C-4920-9CBF-94A11691065B}" destId="{A7148960-B279-4D24-A36A-7C080C46B503}" srcOrd="0" destOrd="0" presId="urn:microsoft.com/office/officeart/2005/8/layout/matrix3"/>
    <dgm:cxn modelId="{86CC8284-015D-4623-8823-B5680C25FF42}" srcId="{075AD26F-75E4-4D40-8800-89F8FCE05B57}" destId="{BC154D1D-3BB6-4907-B739-C7AD4FF1CB2C}" srcOrd="2" destOrd="0" parTransId="{B6C0EF22-698A-4E44-BC62-35757ABCD032}" sibTransId="{F2548510-F291-4963-BCEF-19AC984BEF60}"/>
    <dgm:cxn modelId="{9E0006A5-67B6-467D-A45B-D8198F26E0E8}" type="presOf" srcId="{BC154D1D-3BB6-4907-B739-C7AD4FF1CB2C}" destId="{73A8AF2A-AE98-4B36-9F78-21378FBF0887}" srcOrd="0" destOrd="0" presId="urn:microsoft.com/office/officeart/2005/8/layout/matrix3"/>
    <dgm:cxn modelId="{906BE733-A91A-4FA3-A2BE-DA30397F7493}" type="presParOf" srcId="{C08E4F37-E01A-4B4D-A693-9C97D08B4324}" destId="{43D5F8C8-C816-4F98-8292-CFB157AAE8C2}" srcOrd="0" destOrd="0" presId="urn:microsoft.com/office/officeart/2005/8/layout/matrix3"/>
    <dgm:cxn modelId="{F0099AD7-B425-456D-B6DB-17EC01AFC2A7}" type="presParOf" srcId="{C08E4F37-E01A-4B4D-A693-9C97D08B4324}" destId="{71E9EB29-D816-4B3A-9801-F7272490754C}" srcOrd="1" destOrd="0" presId="urn:microsoft.com/office/officeart/2005/8/layout/matrix3"/>
    <dgm:cxn modelId="{D8DC3F12-DFC0-42F7-8ADF-5A303346F3C9}" type="presParOf" srcId="{C08E4F37-E01A-4B4D-A693-9C97D08B4324}" destId="{0508AFB7-915D-4E25-90B9-8C6D105AB847}" srcOrd="2" destOrd="0" presId="urn:microsoft.com/office/officeart/2005/8/layout/matrix3"/>
    <dgm:cxn modelId="{8F0CF08D-B330-42C7-8B67-1FF8307A3828}" type="presParOf" srcId="{C08E4F37-E01A-4B4D-A693-9C97D08B4324}" destId="{73A8AF2A-AE98-4B36-9F78-21378FBF0887}" srcOrd="3" destOrd="0" presId="urn:microsoft.com/office/officeart/2005/8/layout/matrix3"/>
    <dgm:cxn modelId="{FAC9D78D-1F57-4FB4-BB71-6BEC6DDA725B}" type="presParOf" srcId="{C08E4F37-E01A-4B4D-A693-9C97D08B4324}" destId="{A7148960-B279-4D24-A36A-7C080C46B50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6B291B-86E7-451B-B560-0708E1A82C5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896EA0-F4DE-42FB-9C08-743B4694F598}">
      <dgm:prSet/>
      <dgm:spPr/>
      <dgm:t>
        <a:bodyPr/>
        <a:lstStyle/>
        <a:p>
          <a:pPr>
            <a:lnSpc>
              <a:spcPct val="100000"/>
            </a:lnSpc>
          </a:pPr>
          <a:r>
            <a:rPr lang="en-US"/>
            <a:t>Alla patienter ska ha en plan.</a:t>
          </a:r>
        </a:p>
      </dgm:t>
    </dgm:pt>
    <dgm:pt modelId="{1ACBCE86-F69C-4AE8-A2C7-FD0F4F01847C}" type="parTrans" cxnId="{DE41BC7F-D928-45FF-8BB2-A717416250C3}">
      <dgm:prSet/>
      <dgm:spPr/>
      <dgm:t>
        <a:bodyPr/>
        <a:lstStyle/>
        <a:p>
          <a:endParaRPr lang="en-US"/>
        </a:p>
      </dgm:t>
    </dgm:pt>
    <dgm:pt modelId="{874F4046-D1E7-4B60-9239-0F7370A0E20A}" type="sibTrans" cxnId="{DE41BC7F-D928-45FF-8BB2-A717416250C3}">
      <dgm:prSet/>
      <dgm:spPr/>
      <dgm:t>
        <a:bodyPr/>
        <a:lstStyle/>
        <a:p>
          <a:endParaRPr lang="en-US"/>
        </a:p>
      </dgm:t>
    </dgm:pt>
    <dgm:pt modelId="{AD2D5554-CF07-441E-85D7-E5B11236A2EC}">
      <dgm:prSet/>
      <dgm:spPr/>
      <dgm:t>
        <a:bodyPr/>
        <a:lstStyle/>
        <a:p>
          <a:pPr>
            <a:lnSpc>
              <a:spcPct val="100000"/>
            </a:lnSpc>
          </a:pPr>
          <a:r>
            <a:rPr lang="en-US"/>
            <a:t>En plan garanterar en strukturerad, målinriktad och säker vård.</a:t>
          </a:r>
        </a:p>
      </dgm:t>
    </dgm:pt>
    <dgm:pt modelId="{CDA9C08D-1166-4E06-8E47-A154BC35F595}" type="parTrans" cxnId="{F5153496-DD7C-40E8-ACFC-BF3232602BC3}">
      <dgm:prSet/>
      <dgm:spPr/>
      <dgm:t>
        <a:bodyPr/>
        <a:lstStyle/>
        <a:p>
          <a:endParaRPr lang="en-US"/>
        </a:p>
      </dgm:t>
    </dgm:pt>
    <dgm:pt modelId="{BEE317CE-42CC-4486-A79C-9DF7808C3283}" type="sibTrans" cxnId="{F5153496-DD7C-40E8-ACFC-BF3232602BC3}">
      <dgm:prSet/>
      <dgm:spPr/>
      <dgm:t>
        <a:bodyPr/>
        <a:lstStyle/>
        <a:p>
          <a:endParaRPr lang="en-US"/>
        </a:p>
      </dgm:t>
    </dgm:pt>
    <dgm:pt modelId="{EEBC6B56-2571-4EA8-959E-86017AF0831A}">
      <dgm:prSet/>
      <dgm:spPr/>
      <dgm:t>
        <a:bodyPr/>
        <a:lstStyle/>
        <a:p>
          <a:pPr>
            <a:lnSpc>
              <a:spcPct val="100000"/>
            </a:lnSpc>
          </a:pPr>
          <a:r>
            <a:rPr lang="en-US"/>
            <a:t>En plan främjar delaktighet och samverkan i team.</a:t>
          </a:r>
        </a:p>
      </dgm:t>
    </dgm:pt>
    <dgm:pt modelId="{FB658258-3E70-47C6-9FAA-7619A0C530DD}" type="parTrans" cxnId="{5765C2B3-2DF2-44FD-A2F4-5BFB8C219B25}">
      <dgm:prSet/>
      <dgm:spPr/>
      <dgm:t>
        <a:bodyPr/>
        <a:lstStyle/>
        <a:p>
          <a:endParaRPr lang="en-US"/>
        </a:p>
      </dgm:t>
    </dgm:pt>
    <dgm:pt modelId="{6BDB1622-6B1A-4C9B-9636-1F20FBC884F6}" type="sibTrans" cxnId="{5765C2B3-2DF2-44FD-A2F4-5BFB8C219B25}">
      <dgm:prSet/>
      <dgm:spPr/>
      <dgm:t>
        <a:bodyPr/>
        <a:lstStyle/>
        <a:p>
          <a:endParaRPr lang="en-US"/>
        </a:p>
      </dgm:t>
    </dgm:pt>
    <dgm:pt modelId="{090560E2-F2F7-4C5F-BB56-347941CFDB3A}" type="pres">
      <dgm:prSet presAssocID="{2B6B291B-86E7-451B-B560-0708E1A82C53}" presName="root" presStyleCnt="0">
        <dgm:presLayoutVars>
          <dgm:dir/>
          <dgm:resizeHandles val="exact"/>
        </dgm:presLayoutVars>
      </dgm:prSet>
      <dgm:spPr/>
    </dgm:pt>
    <dgm:pt modelId="{B580BD3F-BE0C-4EC3-B139-75E759B450C7}" type="pres">
      <dgm:prSet presAssocID="{FA896EA0-F4DE-42FB-9C08-743B4694F598}" presName="compNode" presStyleCnt="0"/>
      <dgm:spPr/>
    </dgm:pt>
    <dgm:pt modelId="{040E3F19-D958-4B52-AE85-D97914E08C63}" type="pres">
      <dgm:prSet presAssocID="{FA896EA0-F4DE-42FB-9C08-743B4694F598}" presName="bgRect" presStyleLbl="bgShp" presStyleIdx="0" presStyleCnt="3"/>
      <dgm:spPr/>
    </dgm:pt>
    <dgm:pt modelId="{3FE3E925-CB9A-416C-8CE6-805A24C869C5}" type="pres">
      <dgm:prSet presAssocID="{FA896EA0-F4DE-42FB-9C08-743B4694F5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ygplan fylld"/>
        </a:ext>
      </dgm:extLst>
    </dgm:pt>
    <dgm:pt modelId="{8AED8201-F932-4DE0-9269-11745B511A0A}" type="pres">
      <dgm:prSet presAssocID="{FA896EA0-F4DE-42FB-9C08-743B4694F598}" presName="spaceRect" presStyleCnt="0"/>
      <dgm:spPr/>
    </dgm:pt>
    <dgm:pt modelId="{413DB5B0-6461-494E-825A-B2D793531133}" type="pres">
      <dgm:prSet presAssocID="{FA896EA0-F4DE-42FB-9C08-743B4694F598}" presName="parTx" presStyleLbl="revTx" presStyleIdx="0" presStyleCnt="3">
        <dgm:presLayoutVars>
          <dgm:chMax val="0"/>
          <dgm:chPref val="0"/>
        </dgm:presLayoutVars>
      </dgm:prSet>
      <dgm:spPr/>
    </dgm:pt>
    <dgm:pt modelId="{890138DA-761B-44B9-B5A0-F2F5D6F28DC9}" type="pres">
      <dgm:prSet presAssocID="{874F4046-D1E7-4B60-9239-0F7370A0E20A}" presName="sibTrans" presStyleCnt="0"/>
      <dgm:spPr/>
    </dgm:pt>
    <dgm:pt modelId="{DDA2076B-D11F-414A-AB37-C4327CDB5AFF}" type="pres">
      <dgm:prSet presAssocID="{AD2D5554-CF07-441E-85D7-E5B11236A2EC}" presName="compNode" presStyleCnt="0"/>
      <dgm:spPr/>
    </dgm:pt>
    <dgm:pt modelId="{93CCF095-6E78-40BF-AA5B-69DE947F3EC0}" type="pres">
      <dgm:prSet presAssocID="{AD2D5554-CF07-441E-85D7-E5B11236A2EC}" presName="bgRect" presStyleLbl="bgShp" presStyleIdx="1" presStyleCnt="3"/>
      <dgm:spPr/>
    </dgm:pt>
    <dgm:pt modelId="{65EAA291-B772-4BF3-8493-23DC31FB2EE0}" type="pres">
      <dgm:prSet presAssocID="{AD2D5554-CF07-441E-85D7-E5B11236A2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ärbar dator säker"/>
        </a:ext>
      </dgm:extLst>
    </dgm:pt>
    <dgm:pt modelId="{1D9A1292-8248-445A-B008-1D4FB8941ED9}" type="pres">
      <dgm:prSet presAssocID="{AD2D5554-CF07-441E-85D7-E5B11236A2EC}" presName="spaceRect" presStyleCnt="0"/>
      <dgm:spPr/>
    </dgm:pt>
    <dgm:pt modelId="{90602C0B-0145-4A7B-BF5A-7E6643F2FFB3}" type="pres">
      <dgm:prSet presAssocID="{AD2D5554-CF07-441E-85D7-E5B11236A2EC}" presName="parTx" presStyleLbl="revTx" presStyleIdx="1" presStyleCnt="3">
        <dgm:presLayoutVars>
          <dgm:chMax val="0"/>
          <dgm:chPref val="0"/>
        </dgm:presLayoutVars>
      </dgm:prSet>
      <dgm:spPr/>
    </dgm:pt>
    <dgm:pt modelId="{9AFF11AA-8865-46C1-9F97-B468A6EEE14E}" type="pres">
      <dgm:prSet presAssocID="{BEE317CE-42CC-4486-A79C-9DF7808C3283}" presName="sibTrans" presStyleCnt="0"/>
      <dgm:spPr/>
    </dgm:pt>
    <dgm:pt modelId="{05622036-F66F-4A37-A5AF-67966C8A42D3}" type="pres">
      <dgm:prSet presAssocID="{EEBC6B56-2571-4EA8-959E-86017AF0831A}" presName="compNode" presStyleCnt="0"/>
      <dgm:spPr/>
    </dgm:pt>
    <dgm:pt modelId="{8952FA8B-C64A-4EC1-B22D-16CDFB967650}" type="pres">
      <dgm:prSet presAssocID="{EEBC6B56-2571-4EA8-959E-86017AF0831A}" presName="bgRect" presStyleLbl="bgShp" presStyleIdx="2" presStyleCnt="3"/>
      <dgm:spPr/>
    </dgm:pt>
    <dgm:pt modelId="{901E8734-6D68-4C05-B9BB-09B1B4176D9E}" type="pres">
      <dgm:prSet presAssocID="{EEBC6B56-2571-4EA8-959E-86017AF083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varvarande uppgifter"/>
        </a:ext>
      </dgm:extLst>
    </dgm:pt>
    <dgm:pt modelId="{616F2912-9E6C-45F2-8C6B-99B1690B0240}" type="pres">
      <dgm:prSet presAssocID="{EEBC6B56-2571-4EA8-959E-86017AF0831A}" presName="spaceRect" presStyleCnt="0"/>
      <dgm:spPr/>
    </dgm:pt>
    <dgm:pt modelId="{175C7FB8-1699-4EA1-ABCF-87C962B35042}" type="pres">
      <dgm:prSet presAssocID="{EEBC6B56-2571-4EA8-959E-86017AF0831A}" presName="parTx" presStyleLbl="revTx" presStyleIdx="2" presStyleCnt="3">
        <dgm:presLayoutVars>
          <dgm:chMax val="0"/>
          <dgm:chPref val="0"/>
        </dgm:presLayoutVars>
      </dgm:prSet>
      <dgm:spPr/>
    </dgm:pt>
  </dgm:ptLst>
  <dgm:cxnLst>
    <dgm:cxn modelId="{0B822526-C3EA-42BE-AED3-3D546B950BEC}" type="presOf" srcId="{2B6B291B-86E7-451B-B560-0708E1A82C53}" destId="{090560E2-F2F7-4C5F-BB56-347941CFDB3A}" srcOrd="0" destOrd="0" presId="urn:microsoft.com/office/officeart/2018/2/layout/IconVerticalSolidList"/>
    <dgm:cxn modelId="{F3FD8B63-77F3-4615-8BB8-3B093D9666F8}" type="presOf" srcId="{AD2D5554-CF07-441E-85D7-E5B11236A2EC}" destId="{90602C0B-0145-4A7B-BF5A-7E6643F2FFB3}" srcOrd="0" destOrd="0" presId="urn:microsoft.com/office/officeart/2018/2/layout/IconVerticalSolidList"/>
    <dgm:cxn modelId="{5B90226A-1C73-4FD2-A93C-A2A9F1558F97}" type="presOf" srcId="{FA896EA0-F4DE-42FB-9C08-743B4694F598}" destId="{413DB5B0-6461-494E-825A-B2D793531133}" srcOrd="0" destOrd="0" presId="urn:microsoft.com/office/officeart/2018/2/layout/IconVerticalSolidList"/>
    <dgm:cxn modelId="{35165D75-54E5-460D-B033-6EDB50CB5832}" type="presOf" srcId="{EEBC6B56-2571-4EA8-959E-86017AF0831A}" destId="{175C7FB8-1699-4EA1-ABCF-87C962B35042}" srcOrd="0" destOrd="0" presId="urn:microsoft.com/office/officeart/2018/2/layout/IconVerticalSolidList"/>
    <dgm:cxn modelId="{DE41BC7F-D928-45FF-8BB2-A717416250C3}" srcId="{2B6B291B-86E7-451B-B560-0708E1A82C53}" destId="{FA896EA0-F4DE-42FB-9C08-743B4694F598}" srcOrd="0" destOrd="0" parTransId="{1ACBCE86-F69C-4AE8-A2C7-FD0F4F01847C}" sibTransId="{874F4046-D1E7-4B60-9239-0F7370A0E20A}"/>
    <dgm:cxn modelId="{F5153496-DD7C-40E8-ACFC-BF3232602BC3}" srcId="{2B6B291B-86E7-451B-B560-0708E1A82C53}" destId="{AD2D5554-CF07-441E-85D7-E5B11236A2EC}" srcOrd="1" destOrd="0" parTransId="{CDA9C08D-1166-4E06-8E47-A154BC35F595}" sibTransId="{BEE317CE-42CC-4486-A79C-9DF7808C3283}"/>
    <dgm:cxn modelId="{5765C2B3-2DF2-44FD-A2F4-5BFB8C219B25}" srcId="{2B6B291B-86E7-451B-B560-0708E1A82C53}" destId="{EEBC6B56-2571-4EA8-959E-86017AF0831A}" srcOrd="2" destOrd="0" parTransId="{FB658258-3E70-47C6-9FAA-7619A0C530DD}" sibTransId="{6BDB1622-6B1A-4C9B-9636-1F20FBC884F6}"/>
    <dgm:cxn modelId="{89ED1715-C8DE-4C86-B686-767C04776908}" type="presParOf" srcId="{090560E2-F2F7-4C5F-BB56-347941CFDB3A}" destId="{B580BD3F-BE0C-4EC3-B139-75E759B450C7}" srcOrd="0" destOrd="0" presId="urn:microsoft.com/office/officeart/2018/2/layout/IconVerticalSolidList"/>
    <dgm:cxn modelId="{5B43002E-8A85-4157-9BD0-9ED64DCD108D}" type="presParOf" srcId="{B580BD3F-BE0C-4EC3-B139-75E759B450C7}" destId="{040E3F19-D958-4B52-AE85-D97914E08C63}" srcOrd="0" destOrd="0" presId="urn:microsoft.com/office/officeart/2018/2/layout/IconVerticalSolidList"/>
    <dgm:cxn modelId="{340F2CE7-383D-4AD5-A58A-064F759EFDB7}" type="presParOf" srcId="{B580BD3F-BE0C-4EC3-B139-75E759B450C7}" destId="{3FE3E925-CB9A-416C-8CE6-805A24C869C5}" srcOrd="1" destOrd="0" presId="urn:microsoft.com/office/officeart/2018/2/layout/IconVerticalSolidList"/>
    <dgm:cxn modelId="{017836C8-B1A2-432D-A32F-8F0A6538C3CD}" type="presParOf" srcId="{B580BD3F-BE0C-4EC3-B139-75E759B450C7}" destId="{8AED8201-F932-4DE0-9269-11745B511A0A}" srcOrd="2" destOrd="0" presId="urn:microsoft.com/office/officeart/2018/2/layout/IconVerticalSolidList"/>
    <dgm:cxn modelId="{CA4BB0B5-110C-49E5-90B1-CB682A7E041D}" type="presParOf" srcId="{B580BD3F-BE0C-4EC3-B139-75E759B450C7}" destId="{413DB5B0-6461-494E-825A-B2D793531133}" srcOrd="3" destOrd="0" presId="urn:microsoft.com/office/officeart/2018/2/layout/IconVerticalSolidList"/>
    <dgm:cxn modelId="{B9A77EF6-EA0C-4272-81BD-682BED427C04}" type="presParOf" srcId="{090560E2-F2F7-4C5F-BB56-347941CFDB3A}" destId="{890138DA-761B-44B9-B5A0-F2F5D6F28DC9}" srcOrd="1" destOrd="0" presId="urn:microsoft.com/office/officeart/2018/2/layout/IconVerticalSolidList"/>
    <dgm:cxn modelId="{F32D8426-8FB7-437E-94D5-F505DB63C4FB}" type="presParOf" srcId="{090560E2-F2F7-4C5F-BB56-347941CFDB3A}" destId="{DDA2076B-D11F-414A-AB37-C4327CDB5AFF}" srcOrd="2" destOrd="0" presId="urn:microsoft.com/office/officeart/2018/2/layout/IconVerticalSolidList"/>
    <dgm:cxn modelId="{0B6C39ED-4EB6-4B9D-8DFA-CD5A59504184}" type="presParOf" srcId="{DDA2076B-D11F-414A-AB37-C4327CDB5AFF}" destId="{93CCF095-6E78-40BF-AA5B-69DE947F3EC0}" srcOrd="0" destOrd="0" presId="urn:microsoft.com/office/officeart/2018/2/layout/IconVerticalSolidList"/>
    <dgm:cxn modelId="{16494C9A-5030-4993-B7DB-42086DDA97F7}" type="presParOf" srcId="{DDA2076B-D11F-414A-AB37-C4327CDB5AFF}" destId="{65EAA291-B772-4BF3-8493-23DC31FB2EE0}" srcOrd="1" destOrd="0" presId="urn:microsoft.com/office/officeart/2018/2/layout/IconVerticalSolidList"/>
    <dgm:cxn modelId="{E611BE61-51C3-4B65-8523-B03BE8B8DA3E}" type="presParOf" srcId="{DDA2076B-D11F-414A-AB37-C4327CDB5AFF}" destId="{1D9A1292-8248-445A-B008-1D4FB8941ED9}" srcOrd="2" destOrd="0" presId="urn:microsoft.com/office/officeart/2018/2/layout/IconVerticalSolidList"/>
    <dgm:cxn modelId="{EEAA39FA-0E3B-4C4B-80A1-2047A766DB02}" type="presParOf" srcId="{DDA2076B-D11F-414A-AB37-C4327CDB5AFF}" destId="{90602C0B-0145-4A7B-BF5A-7E6643F2FFB3}" srcOrd="3" destOrd="0" presId="urn:microsoft.com/office/officeart/2018/2/layout/IconVerticalSolidList"/>
    <dgm:cxn modelId="{1213AF56-0F1B-462D-A9AC-D4440018B91C}" type="presParOf" srcId="{090560E2-F2F7-4C5F-BB56-347941CFDB3A}" destId="{9AFF11AA-8865-46C1-9F97-B468A6EEE14E}" srcOrd="3" destOrd="0" presId="urn:microsoft.com/office/officeart/2018/2/layout/IconVerticalSolidList"/>
    <dgm:cxn modelId="{3D4B1980-4A30-4D40-B767-27185C460596}" type="presParOf" srcId="{090560E2-F2F7-4C5F-BB56-347941CFDB3A}" destId="{05622036-F66F-4A37-A5AF-67966C8A42D3}" srcOrd="4" destOrd="0" presId="urn:microsoft.com/office/officeart/2018/2/layout/IconVerticalSolidList"/>
    <dgm:cxn modelId="{287A66C0-E694-48E2-9F85-00CAD69458E6}" type="presParOf" srcId="{05622036-F66F-4A37-A5AF-67966C8A42D3}" destId="{8952FA8B-C64A-4EC1-B22D-16CDFB967650}" srcOrd="0" destOrd="0" presId="urn:microsoft.com/office/officeart/2018/2/layout/IconVerticalSolidList"/>
    <dgm:cxn modelId="{7EA74690-4DAD-4C23-A321-DED218486210}" type="presParOf" srcId="{05622036-F66F-4A37-A5AF-67966C8A42D3}" destId="{901E8734-6D68-4C05-B9BB-09B1B4176D9E}" srcOrd="1" destOrd="0" presId="urn:microsoft.com/office/officeart/2018/2/layout/IconVerticalSolidList"/>
    <dgm:cxn modelId="{098804BA-90E9-48FB-BED9-9639D767368B}" type="presParOf" srcId="{05622036-F66F-4A37-A5AF-67966C8A42D3}" destId="{616F2912-9E6C-45F2-8C6B-99B1690B0240}" srcOrd="2" destOrd="0" presId="urn:microsoft.com/office/officeart/2018/2/layout/IconVerticalSolidList"/>
    <dgm:cxn modelId="{0B98D5A3-D963-44D7-A6DF-3176FB63D57E}" type="presParOf" srcId="{05622036-F66F-4A37-A5AF-67966C8A42D3}" destId="{175C7FB8-1699-4EA1-ABCF-87C962B350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A137F2-411F-4706-84B7-A9CCF8676A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9A0417D-8303-479C-B5C7-91851B287257}">
      <dgm:prSet/>
      <dgm:spPr/>
      <dgm:t>
        <a:bodyPr/>
        <a:lstStyle/>
        <a:p>
          <a:pPr>
            <a:lnSpc>
              <a:spcPct val="100000"/>
            </a:lnSpc>
          </a:pPr>
          <a:r>
            <a:rPr lang="en-US"/>
            <a:t>Alla människor strävar efter att veta och förstå.</a:t>
          </a:r>
        </a:p>
      </dgm:t>
    </dgm:pt>
    <dgm:pt modelId="{DF062F63-9257-4684-A074-DACEA21A3228}" type="parTrans" cxnId="{01D04976-34F5-49A8-BBCB-1EF37229B325}">
      <dgm:prSet/>
      <dgm:spPr/>
      <dgm:t>
        <a:bodyPr/>
        <a:lstStyle/>
        <a:p>
          <a:endParaRPr lang="en-US"/>
        </a:p>
      </dgm:t>
    </dgm:pt>
    <dgm:pt modelId="{5517995F-383A-490C-9664-F6754E3952BB}" type="sibTrans" cxnId="{01D04976-34F5-49A8-BBCB-1EF37229B325}">
      <dgm:prSet/>
      <dgm:spPr/>
      <dgm:t>
        <a:bodyPr/>
        <a:lstStyle/>
        <a:p>
          <a:endParaRPr lang="en-US"/>
        </a:p>
      </dgm:t>
    </dgm:pt>
    <dgm:pt modelId="{820C5A62-CED5-42CE-8B8F-1D7B92C85DE6}">
      <dgm:prSet/>
      <dgm:spPr/>
      <dgm:t>
        <a:bodyPr/>
        <a:lstStyle/>
        <a:p>
          <a:pPr>
            <a:lnSpc>
              <a:spcPct val="100000"/>
            </a:lnSpc>
          </a:pPr>
          <a:r>
            <a:rPr lang="en-US"/>
            <a:t>Vi ska främja ett lärande och förstå meningsskapandet,</a:t>
          </a:r>
        </a:p>
      </dgm:t>
    </dgm:pt>
    <dgm:pt modelId="{59E44120-2685-4511-8191-BEA802D8AB4F}" type="parTrans" cxnId="{32900B0D-1A68-4AA0-8987-BBA663DE1F6B}">
      <dgm:prSet/>
      <dgm:spPr/>
      <dgm:t>
        <a:bodyPr/>
        <a:lstStyle/>
        <a:p>
          <a:endParaRPr lang="en-US"/>
        </a:p>
      </dgm:t>
    </dgm:pt>
    <dgm:pt modelId="{7694B4D3-A681-4D6A-A842-43384A94A01D}" type="sibTrans" cxnId="{32900B0D-1A68-4AA0-8987-BBA663DE1F6B}">
      <dgm:prSet/>
      <dgm:spPr/>
      <dgm:t>
        <a:bodyPr/>
        <a:lstStyle/>
        <a:p>
          <a:endParaRPr lang="en-US"/>
        </a:p>
      </dgm:t>
    </dgm:pt>
    <dgm:pt modelId="{72459A11-4355-4549-8205-0AF9E9A52186}">
      <dgm:prSet/>
      <dgm:spPr/>
      <dgm:t>
        <a:bodyPr/>
        <a:lstStyle/>
        <a:p>
          <a:pPr>
            <a:lnSpc>
              <a:spcPct val="100000"/>
            </a:lnSpc>
          </a:pPr>
          <a:r>
            <a:rPr lang="en-US"/>
            <a:t>Berättelsen är navet i personcentrerad vård. </a:t>
          </a:r>
        </a:p>
      </dgm:t>
    </dgm:pt>
    <dgm:pt modelId="{ADB37D5A-22FF-4FF7-820A-49725FE70757}" type="parTrans" cxnId="{A37FC763-108F-4D8B-A85A-DE71A03A7A4E}">
      <dgm:prSet/>
      <dgm:spPr/>
      <dgm:t>
        <a:bodyPr/>
        <a:lstStyle/>
        <a:p>
          <a:endParaRPr lang="en-US"/>
        </a:p>
      </dgm:t>
    </dgm:pt>
    <dgm:pt modelId="{0D8AA7B8-5052-4068-8542-2CAE4F1EA67C}" type="sibTrans" cxnId="{A37FC763-108F-4D8B-A85A-DE71A03A7A4E}">
      <dgm:prSet/>
      <dgm:spPr/>
      <dgm:t>
        <a:bodyPr/>
        <a:lstStyle/>
        <a:p>
          <a:endParaRPr lang="en-US"/>
        </a:p>
      </dgm:t>
    </dgm:pt>
    <dgm:pt modelId="{C494E570-74C2-46CE-A63C-43F7FDCBC0CD}">
      <dgm:prSet/>
      <dgm:spPr/>
      <dgm:t>
        <a:bodyPr/>
        <a:lstStyle/>
        <a:p>
          <a:pPr>
            <a:lnSpc>
              <a:spcPct val="100000"/>
            </a:lnSpc>
          </a:pPr>
          <a:r>
            <a:rPr lang="en-US"/>
            <a:t>Genom att fråga efter förståelsen får vi berättelsen.</a:t>
          </a:r>
        </a:p>
      </dgm:t>
    </dgm:pt>
    <dgm:pt modelId="{AAED623E-57DB-4B55-97F2-9941C1923833}" type="parTrans" cxnId="{5CA2E32F-C7C9-4216-B843-8D5A8978B39F}">
      <dgm:prSet/>
      <dgm:spPr/>
      <dgm:t>
        <a:bodyPr/>
        <a:lstStyle/>
        <a:p>
          <a:endParaRPr lang="en-US"/>
        </a:p>
      </dgm:t>
    </dgm:pt>
    <dgm:pt modelId="{77D9CDA7-D49A-4FA6-8880-FCD7C70DB3DB}" type="sibTrans" cxnId="{5CA2E32F-C7C9-4216-B843-8D5A8978B39F}">
      <dgm:prSet/>
      <dgm:spPr/>
      <dgm:t>
        <a:bodyPr/>
        <a:lstStyle/>
        <a:p>
          <a:endParaRPr lang="en-US"/>
        </a:p>
      </dgm:t>
    </dgm:pt>
    <dgm:pt modelId="{C517F879-EB4C-4209-8844-A7E0C0402E2F}" type="pres">
      <dgm:prSet presAssocID="{C3A137F2-411F-4706-84B7-A9CCF8676A6B}" presName="root" presStyleCnt="0">
        <dgm:presLayoutVars>
          <dgm:dir/>
          <dgm:resizeHandles val="exact"/>
        </dgm:presLayoutVars>
      </dgm:prSet>
      <dgm:spPr/>
    </dgm:pt>
    <dgm:pt modelId="{0DC83B14-F452-4033-87EC-D823DCC424C3}" type="pres">
      <dgm:prSet presAssocID="{79A0417D-8303-479C-B5C7-91851B287257}" presName="compNode" presStyleCnt="0"/>
      <dgm:spPr/>
    </dgm:pt>
    <dgm:pt modelId="{FBEB04D9-AF3C-428F-B323-23473B08824A}" type="pres">
      <dgm:prSet presAssocID="{79A0417D-8303-479C-B5C7-91851B287257}" presName="bgRect" presStyleLbl="bgShp" presStyleIdx="0" presStyleCnt="4"/>
      <dgm:spPr/>
    </dgm:pt>
    <dgm:pt modelId="{BB2B9BAE-9A5D-4573-B76E-810B2FB856C6}" type="pres">
      <dgm:prSet presAssocID="{79A0417D-8303-479C-B5C7-91851B2872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Success"/>
        </a:ext>
      </dgm:extLst>
    </dgm:pt>
    <dgm:pt modelId="{4338433E-3B0E-452B-9CDB-6480DC459215}" type="pres">
      <dgm:prSet presAssocID="{79A0417D-8303-479C-B5C7-91851B287257}" presName="spaceRect" presStyleCnt="0"/>
      <dgm:spPr/>
    </dgm:pt>
    <dgm:pt modelId="{B9CF6680-4061-465E-A51B-7045E5A832A4}" type="pres">
      <dgm:prSet presAssocID="{79A0417D-8303-479C-B5C7-91851B287257}" presName="parTx" presStyleLbl="revTx" presStyleIdx="0" presStyleCnt="4">
        <dgm:presLayoutVars>
          <dgm:chMax val="0"/>
          <dgm:chPref val="0"/>
        </dgm:presLayoutVars>
      </dgm:prSet>
      <dgm:spPr/>
    </dgm:pt>
    <dgm:pt modelId="{88704F09-5B10-4E3B-9D8C-C2D49FF77231}" type="pres">
      <dgm:prSet presAssocID="{5517995F-383A-490C-9664-F6754E3952BB}" presName="sibTrans" presStyleCnt="0"/>
      <dgm:spPr/>
    </dgm:pt>
    <dgm:pt modelId="{F9BA5C5E-0EA2-4165-85A1-BCD059210840}" type="pres">
      <dgm:prSet presAssocID="{820C5A62-CED5-42CE-8B8F-1D7B92C85DE6}" presName="compNode" presStyleCnt="0"/>
      <dgm:spPr/>
    </dgm:pt>
    <dgm:pt modelId="{6AB11455-0E24-4F46-9A99-081636F29B56}" type="pres">
      <dgm:prSet presAssocID="{820C5A62-CED5-42CE-8B8F-1D7B92C85DE6}" presName="bgRect" presStyleLbl="bgShp" presStyleIdx="1" presStyleCnt="4"/>
      <dgm:spPr/>
    </dgm:pt>
    <dgm:pt modelId="{B0B4E31C-D3AB-448C-8A98-EDA4A8E0D37E}" type="pres">
      <dgm:prSet presAssocID="{820C5A62-CED5-42CE-8B8F-1D7B92C85DE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kateboard"/>
        </a:ext>
      </dgm:extLst>
    </dgm:pt>
    <dgm:pt modelId="{CF3BCF97-2FEE-4421-A977-0D7172972458}" type="pres">
      <dgm:prSet presAssocID="{820C5A62-CED5-42CE-8B8F-1D7B92C85DE6}" presName="spaceRect" presStyleCnt="0"/>
      <dgm:spPr/>
    </dgm:pt>
    <dgm:pt modelId="{8A4654FA-E653-4DEE-8168-2F6AE6440B0A}" type="pres">
      <dgm:prSet presAssocID="{820C5A62-CED5-42CE-8B8F-1D7B92C85DE6}" presName="parTx" presStyleLbl="revTx" presStyleIdx="1" presStyleCnt="4">
        <dgm:presLayoutVars>
          <dgm:chMax val="0"/>
          <dgm:chPref val="0"/>
        </dgm:presLayoutVars>
      </dgm:prSet>
      <dgm:spPr/>
    </dgm:pt>
    <dgm:pt modelId="{6150F054-8B88-47E8-9E05-2E1EED0AA763}" type="pres">
      <dgm:prSet presAssocID="{7694B4D3-A681-4D6A-A842-43384A94A01D}" presName="sibTrans" presStyleCnt="0"/>
      <dgm:spPr/>
    </dgm:pt>
    <dgm:pt modelId="{FB304531-4E1F-44F1-9D45-CA075F7DE586}" type="pres">
      <dgm:prSet presAssocID="{72459A11-4355-4549-8205-0AF9E9A52186}" presName="compNode" presStyleCnt="0"/>
      <dgm:spPr/>
    </dgm:pt>
    <dgm:pt modelId="{9B1456F5-D337-4D8D-8B75-B1D6B8D145D6}" type="pres">
      <dgm:prSet presAssocID="{72459A11-4355-4549-8205-0AF9E9A52186}" presName="bgRect" presStyleLbl="bgShp" presStyleIdx="2" presStyleCnt="4"/>
      <dgm:spPr/>
    </dgm:pt>
    <dgm:pt modelId="{09200346-1A3B-4E49-BD63-F855164BA4A2}" type="pres">
      <dgm:prSet presAssocID="{72459A11-4355-4549-8205-0AF9E9A521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yggnad"/>
        </a:ext>
      </dgm:extLst>
    </dgm:pt>
    <dgm:pt modelId="{687AB90F-00C1-4E70-99EE-A9373CF01E64}" type="pres">
      <dgm:prSet presAssocID="{72459A11-4355-4549-8205-0AF9E9A52186}" presName="spaceRect" presStyleCnt="0"/>
      <dgm:spPr/>
    </dgm:pt>
    <dgm:pt modelId="{FAD63463-BA3B-444B-9BC3-F182DBBFDF87}" type="pres">
      <dgm:prSet presAssocID="{72459A11-4355-4549-8205-0AF9E9A52186}" presName="parTx" presStyleLbl="revTx" presStyleIdx="2" presStyleCnt="4">
        <dgm:presLayoutVars>
          <dgm:chMax val="0"/>
          <dgm:chPref val="0"/>
        </dgm:presLayoutVars>
      </dgm:prSet>
      <dgm:spPr/>
    </dgm:pt>
    <dgm:pt modelId="{30AB1508-F560-469E-A231-B8CE57CEF7F1}" type="pres">
      <dgm:prSet presAssocID="{0D8AA7B8-5052-4068-8542-2CAE4F1EA67C}" presName="sibTrans" presStyleCnt="0"/>
      <dgm:spPr/>
    </dgm:pt>
    <dgm:pt modelId="{A9B6606A-82DE-4F89-A297-057FA918F278}" type="pres">
      <dgm:prSet presAssocID="{C494E570-74C2-46CE-A63C-43F7FDCBC0CD}" presName="compNode" presStyleCnt="0"/>
      <dgm:spPr/>
    </dgm:pt>
    <dgm:pt modelId="{03EC056D-2F57-4480-A232-7E81CE9D85FA}" type="pres">
      <dgm:prSet presAssocID="{C494E570-74C2-46CE-A63C-43F7FDCBC0CD}" presName="bgRect" presStyleLbl="bgShp" presStyleIdx="3" presStyleCnt="4"/>
      <dgm:spPr/>
    </dgm:pt>
    <dgm:pt modelId="{2259B1D5-36BE-4566-A607-31222F989757}" type="pres">
      <dgm:prSet presAssocID="{C494E570-74C2-46CE-A63C-43F7FDCBC0C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år"/>
        </a:ext>
      </dgm:extLst>
    </dgm:pt>
    <dgm:pt modelId="{51774605-7EE8-447C-B845-361DDAFBE815}" type="pres">
      <dgm:prSet presAssocID="{C494E570-74C2-46CE-A63C-43F7FDCBC0CD}" presName="spaceRect" presStyleCnt="0"/>
      <dgm:spPr/>
    </dgm:pt>
    <dgm:pt modelId="{6E677D7D-BDF1-422B-A025-BB038A1A91D3}" type="pres">
      <dgm:prSet presAssocID="{C494E570-74C2-46CE-A63C-43F7FDCBC0CD}" presName="parTx" presStyleLbl="revTx" presStyleIdx="3" presStyleCnt="4">
        <dgm:presLayoutVars>
          <dgm:chMax val="0"/>
          <dgm:chPref val="0"/>
        </dgm:presLayoutVars>
      </dgm:prSet>
      <dgm:spPr/>
    </dgm:pt>
  </dgm:ptLst>
  <dgm:cxnLst>
    <dgm:cxn modelId="{32900B0D-1A68-4AA0-8987-BBA663DE1F6B}" srcId="{C3A137F2-411F-4706-84B7-A9CCF8676A6B}" destId="{820C5A62-CED5-42CE-8B8F-1D7B92C85DE6}" srcOrd="1" destOrd="0" parTransId="{59E44120-2685-4511-8191-BEA802D8AB4F}" sibTransId="{7694B4D3-A681-4D6A-A842-43384A94A01D}"/>
    <dgm:cxn modelId="{0F1BF82B-F5C5-490B-9C0E-E4877D42A6B0}" type="presOf" srcId="{820C5A62-CED5-42CE-8B8F-1D7B92C85DE6}" destId="{8A4654FA-E653-4DEE-8168-2F6AE6440B0A}" srcOrd="0" destOrd="0" presId="urn:microsoft.com/office/officeart/2018/2/layout/IconVerticalSolidList"/>
    <dgm:cxn modelId="{5CA2E32F-C7C9-4216-B843-8D5A8978B39F}" srcId="{C3A137F2-411F-4706-84B7-A9CCF8676A6B}" destId="{C494E570-74C2-46CE-A63C-43F7FDCBC0CD}" srcOrd="3" destOrd="0" parTransId="{AAED623E-57DB-4B55-97F2-9941C1923833}" sibTransId="{77D9CDA7-D49A-4FA6-8880-FCD7C70DB3DB}"/>
    <dgm:cxn modelId="{A37FC763-108F-4D8B-A85A-DE71A03A7A4E}" srcId="{C3A137F2-411F-4706-84B7-A9CCF8676A6B}" destId="{72459A11-4355-4549-8205-0AF9E9A52186}" srcOrd="2" destOrd="0" parTransId="{ADB37D5A-22FF-4FF7-820A-49725FE70757}" sibTransId="{0D8AA7B8-5052-4068-8542-2CAE4F1EA67C}"/>
    <dgm:cxn modelId="{01D04976-34F5-49A8-BBCB-1EF37229B325}" srcId="{C3A137F2-411F-4706-84B7-A9CCF8676A6B}" destId="{79A0417D-8303-479C-B5C7-91851B287257}" srcOrd="0" destOrd="0" parTransId="{DF062F63-9257-4684-A074-DACEA21A3228}" sibTransId="{5517995F-383A-490C-9664-F6754E3952BB}"/>
    <dgm:cxn modelId="{DC4FAAA6-AE28-4CAA-8C7A-88BFE8F06055}" type="presOf" srcId="{79A0417D-8303-479C-B5C7-91851B287257}" destId="{B9CF6680-4061-465E-A51B-7045E5A832A4}" srcOrd="0" destOrd="0" presId="urn:microsoft.com/office/officeart/2018/2/layout/IconVerticalSolidList"/>
    <dgm:cxn modelId="{E1708EAD-1F1C-4A2A-B676-E710FBE51744}" type="presOf" srcId="{C494E570-74C2-46CE-A63C-43F7FDCBC0CD}" destId="{6E677D7D-BDF1-422B-A025-BB038A1A91D3}" srcOrd="0" destOrd="0" presId="urn:microsoft.com/office/officeart/2018/2/layout/IconVerticalSolidList"/>
    <dgm:cxn modelId="{B506B0AE-F280-4C93-91C1-567F5F8EBFBD}" type="presOf" srcId="{C3A137F2-411F-4706-84B7-A9CCF8676A6B}" destId="{C517F879-EB4C-4209-8844-A7E0C0402E2F}" srcOrd="0" destOrd="0" presId="urn:microsoft.com/office/officeart/2018/2/layout/IconVerticalSolidList"/>
    <dgm:cxn modelId="{D719C2DF-2F14-43C6-922D-A15C6AE31AD2}" type="presOf" srcId="{72459A11-4355-4549-8205-0AF9E9A52186}" destId="{FAD63463-BA3B-444B-9BC3-F182DBBFDF87}" srcOrd="0" destOrd="0" presId="urn:microsoft.com/office/officeart/2018/2/layout/IconVerticalSolidList"/>
    <dgm:cxn modelId="{D5DDFC17-B34C-4A44-92BF-B2573CE7E2F5}" type="presParOf" srcId="{C517F879-EB4C-4209-8844-A7E0C0402E2F}" destId="{0DC83B14-F452-4033-87EC-D823DCC424C3}" srcOrd="0" destOrd="0" presId="urn:microsoft.com/office/officeart/2018/2/layout/IconVerticalSolidList"/>
    <dgm:cxn modelId="{EA09F351-5D42-4BEF-A1E3-53FD9A1B1072}" type="presParOf" srcId="{0DC83B14-F452-4033-87EC-D823DCC424C3}" destId="{FBEB04D9-AF3C-428F-B323-23473B08824A}" srcOrd="0" destOrd="0" presId="urn:microsoft.com/office/officeart/2018/2/layout/IconVerticalSolidList"/>
    <dgm:cxn modelId="{2D60B5B8-E80E-463A-8AFD-872E85167464}" type="presParOf" srcId="{0DC83B14-F452-4033-87EC-D823DCC424C3}" destId="{BB2B9BAE-9A5D-4573-B76E-810B2FB856C6}" srcOrd="1" destOrd="0" presId="urn:microsoft.com/office/officeart/2018/2/layout/IconVerticalSolidList"/>
    <dgm:cxn modelId="{93EC6C73-2AE1-4726-B00B-12D711F8C8EE}" type="presParOf" srcId="{0DC83B14-F452-4033-87EC-D823DCC424C3}" destId="{4338433E-3B0E-452B-9CDB-6480DC459215}" srcOrd="2" destOrd="0" presId="urn:microsoft.com/office/officeart/2018/2/layout/IconVerticalSolidList"/>
    <dgm:cxn modelId="{2E6A4135-1FF8-4C40-A732-3C55C6E0A7E0}" type="presParOf" srcId="{0DC83B14-F452-4033-87EC-D823DCC424C3}" destId="{B9CF6680-4061-465E-A51B-7045E5A832A4}" srcOrd="3" destOrd="0" presId="urn:microsoft.com/office/officeart/2018/2/layout/IconVerticalSolidList"/>
    <dgm:cxn modelId="{3416884E-26AA-4063-8658-A29275C6AFD2}" type="presParOf" srcId="{C517F879-EB4C-4209-8844-A7E0C0402E2F}" destId="{88704F09-5B10-4E3B-9D8C-C2D49FF77231}" srcOrd="1" destOrd="0" presId="urn:microsoft.com/office/officeart/2018/2/layout/IconVerticalSolidList"/>
    <dgm:cxn modelId="{74679C5F-CCD9-4A50-8582-A651CF08F6BE}" type="presParOf" srcId="{C517F879-EB4C-4209-8844-A7E0C0402E2F}" destId="{F9BA5C5E-0EA2-4165-85A1-BCD059210840}" srcOrd="2" destOrd="0" presId="urn:microsoft.com/office/officeart/2018/2/layout/IconVerticalSolidList"/>
    <dgm:cxn modelId="{AFB51E68-AEE3-4FE2-A8F3-BA2A0BF9CA98}" type="presParOf" srcId="{F9BA5C5E-0EA2-4165-85A1-BCD059210840}" destId="{6AB11455-0E24-4F46-9A99-081636F29B56}" srcOrd="0" destOrd="0" presId="urn:microsoft.com/office/officeart/2018/2/layout/IconVerticalSolidList"/>
    <dgm:cxn modelId="{76ABE08E-1083-4366-BBE2-767AAB3C8F93}" type="presParOf" srcId="{F9BA5C5E-0EA2-4165-85A1-BCD059210840}" destId="{B0B4E31C-D3AB-448C-8A98-EDA4A8E0D37E}" srcOrd="1" destOrd="0" presId="urn:microsoft.com/office/officeart/2018/2/layout/IconVerticalSolidList"/>
    <dgm:cxn modelId="{0715910B-E169-47DC-8EC2-90E4333D536D}" type="presParOf" srcId="{F9BA5C5E-0EA2-4165-85A1-BCD059210840}" destId="{CF3BCF97-2FEE-4421-A977-0D7172972458}" srcOrd="2" destOrd="0" presId="urn:microsoft.com/office/officeart/2018/2/layout/IconVerticalSolidList"/>
    <dgm:cxn modelId="{601FF2AA-4EE6-4FE1-8DB7-BA97F701EF3C}" type="presParOf" srcId="{F9BA5C5E-0EA2-4165-85A1-BCD059210840}" destId="{8A4654FA-E653-4DEE-8168-2F6AE6440B0A}" srcOrd="3" destOrd="0" presId="urn:microsoft.com/office/officeart/2018/2/layout/IconVerticalSolidList"/>
    <dgm:cxn modelId="{7FB5B64A-F223-48EE-B4B0-392A1B7C9FEA}" type="presParOf" srcId="{C517F879-EB4C-4209-8844-A7E0C0402E2F}" destId="{6150F054-8B88-47E8-9E05-2E1EED0AA763}" srcOrd="3" destOrd="0" presId="urn:microsoft.com/office/officeart/2018/2/layout/IconVerticalSolidList"/>
    <dgm:cxn modelId="{59DCA9A4-39DB-485E-8292-C9EC9518EC67}" type="presParOf" srcId="{C517F879-EB4C-4209-8844-A7E0C0402E2F}" destId="{FB304531-4E1F-44F1-9D45-CA075F7DE586}" srcOrd="4" destOrd="0" presId="urn:microsoft.com/office/officeart/2018/2/layout/IconVerticalSolidList"/>
    <dgm:cxn modelId="{C92C9A41-EF18-4153-AE6E-37E388A93789}" type="presParOf" srcId="{FB304531-4E1F-44F1-9D45-CA075F7DE586}" destId="{9B1456F5-D337-4D8D-8B75-B1D6B8D145D6}" srcOrd="0" destOrd="0" presId="urn:microsoft.com/office/officeart/2018/2/layout/IconVerticalSolidList"/>
    <dgm:cxn modelId="{DE9DB043-52C9-478A-8182-4F5AD4490D8A}" type="presParOf" srcId="{FB304531-4E1F-44F1-9D45-CA075F7DE586}" destId="{09200346-1A3B-4E49-BD63-F855164BA4A2}" srcOrd="1" destOrd="0" presId="urn:microsoft.com/office/officeart/2018/2/layout/IconVerticalSolidList"/>
    <dgm:cxn modelId="{6E2FF594-FD7C-4D99-9860-E1BB2D5E84BE}" type="presParOf" srcId="{FB304531-4E1F-44F1-9D45-CA075F7DE586}" destId="{687AB90F-00C1-4E70-99EE-A9373CF01E64}" srcOrd="2" destOrd="0" presId="urn:microsoft.com/office/officeart/2018/2/layout/IconVerticalSolidList"/>
    <dgm:cxn modelId="{FF04A9EF-CD22-4E43-9F2B-F3FB227364BF}" type="presParOf" srcId="{FB304531-4E1F-44F1-9D45-CA075F7DE586}" destId="{FAD63463-BA3B-444B-9BC3-F182DBBFDF87}" srcOrd="3" destOrd="0" presId="urn:microsoft.com/office/officeart/2018/2/layout/IconVerticalSolidList"/>
    <dgm:cxn modelId="{1187A84F-56D2-4E84-9440-07BFBA62D586}" type="presParOf" srcId="{C517F879-EB4C-4209-8844-A7E0C0402E2F}" destId="{30AB1508-F560-469E-A231-B8CE57CEF7F1}" srcOrd="5" destOrd="0" presId="urn:microsoft.com/office/officeart/2018/2/layout/IconVerticalSolidList"/>
    <dgm:cxn modelId="{528C977D-ED43-4118-A4CF-AD75685A16F5}" type="presParOf" srcId="{C517F879-EB4C-4209-8844-A7E0C0402E2F}" destId="{A9B6606A-82DE-4F89-A297-057FA918F278}" srcOrd="6" destOrd="0" presId="urn:microsoft.com/office/officeart/2018/2/layout/IconVerticalSolidList"/>
    <dgm:cxn modelId="{A62EE71B-0B8F-41ED-B0A3-45A42581AAD6}" type="presParOf" srcId="{A9B6606A-82DE-4F89-A297-057FA918F278}" destId="{03EC056D-2F57-4480-A232-7E81CE9D85FA}" srcOrd="0" destOrd="0" presId="urn:microsoft.com/office/officeart/2018/2/layout/IconVerticalSolidList"/>
    <dgm:cxn modelId="{82C279D8-2498-4DAB-A520-CD7996E59C87}" type="presParOf" srcId="{A9B6606A-82DE-4F89-A297-057FA918F278}" destId="{2259B1D5-36BE-4566-A607-31222F989757}" srcOrd="1" destOrd="0" presId="urn:microsoft.com/office/officeart/2018/2/layout/IconVerticalSolidList"/>
    <dgm:cxn modelId="{D0B9DCDD-244C-4AF5-A084-B5E1DA3B459F}" type="presParOf" srcId="{A9B6606A-82DE-4F89-A297-057FA918F278}" destId="{51774605-7EE8-447C-B845-361DDAFBE815}" srcOrd="2" destOrd="0" presId="urn:microsoft.com/office/officeart/2018/2/layout/IconVerticalSolidList"/>
    <dgm:cxn modelId="{3F80C43D-FB5C-4CB4-85E8-C4E62339C5FA}" type="presParOf" srcId="{A9B6606A-82DE-4F89-A297-057FA918F278}" destId="{6E677D7D-BDF1-422B-A025-BB038A1A91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E31836-5588-4A09-AFA5-4EF6A548FBB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1E700A-121D-4484-A2A2-E80058A5CCBF}">
      <dgm:prSet/>
      <dgm:spPr/>
      <dgm:t>
        <a:bodyPr/>
        <a:lstStyle/>
        <a:p>
          <a:pPr>
            <a:lnSpc>
              <a:spcPct val="100000"/>
            </a:lnSpc>
          </a:pPr>
          <a:r>
            <a:rPr lang="en-US"/>
            <a:t>Samverkan i team gynnar en personcentrerad och strukturerad vård.</a:t>
          </a:r>
        </a:p>
      </dgm:t>
    </dgm:pt>
    <dgm:pt modelId="{BDD39B41-6899-47F4-83A9-B9ECD7D96786}" type="parTrans" cxnId="{9721C916-180C-49EA-A6D1-ED98A36F05AA}">
      <dgm:prSet/>
      <dgm:spPr/>
      <dgm:t>
        <a:bodyPr/>
        <a:lstStyle/>
        <a:p>
          <a:endParaRPr lang="en-US"/>
        </a:p>
      </dgm:t>
    </dgm:pt>
    <dgm:pt modelId="{22645A27-91BE-4B4E-A208-E49F6CAB8B7A}" type="sibTrans" cxnId="{9721C916-180C-49EA-A6D1-ED98A36F05AA}">
      <dgm:prSet/>
      <dgm:spPr/>
      <dgm:t>
        <a:bodyPr/>
        <a:lstStyle/>
        <a:p>
          <a:endParaRPr lang="en-US"/>
        </a:p>
      </dgm:t>
    </dgm:pt>
    <dgm:pt modelId="{ACF9D3F3-6B5E-428F-941B-F823753B5989}">
      <dgm:prSet/>
      <dgm:spPr/>
      <dgm:t>
        <a:bodyPr/>
        <a:lstStyle/>
        <a:p>
          <a:pPr>
            <a:lnSpc>
              <a:spcPct val="100000"/>
            </a:lnSpc>
          </a:pPr>
          <a:r>
            <a:rPr lang="en-US"/>
            <a:t>När teamet delar samma bild av situationen och vilka mål som ska uppnås blir vården effektiv.</a:t>
          </a:r>
        </a:p>
      </dgm:t>
    </dgm:pt>
    <dgm:pt modelId="{83E85FFD-D883-4365-9EE5-2127ECD69AFA}" type="parTrans" cxnId="{CA312E88-F38C-4103-B594-46E34815E005}">
      <dgm:prSet/>
      <dgm:spPr/>
      <dgm:t>
        <a:bodyPr/>
        <a:lstStyle/>
        <a:p>
          <a:endParaRPr lang="en-US"/>
        </a:p>
      </dgm:t>
    </dgm:pt>
    <dgm:pt modelId="{5C4B296A-DC77-430D-9494-E961F7811467}" type="sibTrans" cxnId="{CA312E88-F38C-4103-B594-46E34815E005}">
      <dgm:prSet/>
      <dgm:spPr/>
      <dgm:t>
        <a:bodyPr/>
        <a:lstStyle/>
        <a:p>
          <a:endParaRPr lang="en-US"/>
        </a:p>
      </dgm:t>
    </dgm:pt>
    <dgm:pt modelId="{49BBAEF9-01F4-438E-BF94-4FD1C1AFC5C1}">
      <dgm:prSet/>
      <dgm:spPr/>
      <dgm:t>
        <a:bodyPr/>
        <a:lstStyle/>
        <a:p>
          <a:pPr>
            <a:lnSpc>
              <a:spcPct val="100000"/>
            </a:lnSpc>
          </a:pPr>
          <a:r>
            <a:rPr lang="en-US"/>
            <a:t>Omvårdnad handlar om hela människan och de konsekvenser som sjukdomen eller behandlingen ger i patientens dagliga liv.</a:t>
          </a:r>
        </a:p>
      </dgm:t>
    </dgm:pt>
    <dgm:pt modelId="{3D838A44-98B5-4133-8316-087BC0666B98}" type="parTrans" cxnId="{8238984B-CF06-47F9-A1F8-3019A629CF6C}">
      <dgm:prSet/>
      <dgm:spPr/>
      <dgm:t>
        <a:bodyPr/>
        <a:lstStyle/>
        <a:p>
          <a:endParaRPr lang="en-US"/>
        </a:p>
      </dgm:t>
    </dgm:pt>
    <dgm:pt modelId="{9F35F215-C02E-4ED6-8AD4-0529A26607FD}" type="sibTrans" cxnId="{8238984B-CF06-47F9-A1F8-3019A629CF6C}">
      <dgm:prSet/>
      <dgm:spPr/>
      <dgm:t>
        <a:bodyPr/>
        <a:lstStyle/>
        <a:p>
          <a:endParaRPr lang="en-US"/>
        </a:p>
      </dgm:t>
    </dgm:pt>
    <dgm:pt modelId="{43C05A1E-8739-42E9-A4FD-AA95C702F2AD}" type="pres">
      <dgm:prSet presAssocID="{5AE31836-5588-4A09-AFA5-4EF6A548FBB8}" presName="root" presStyleCnt="0">
        <dgm:presLayoutVars>
          <dgm:dir/>
          <dgm:resizeHandles val="exact"/>
        </dgm:presLayoutVars>
      </dgm:prSet>
      <dgm:spPr/>
    </dgm:pt>
    <dgm:pt modelId="{892245A3-665F-4DD7-92C8-A5C1BC7511CA}" type="pres">
      <dgm:prSet presAssocID="{E01E700A-121D-4484-A2A2-E80058A5CCBF}" presName="compNode" presStyleCnt="0"/>
      <dgm:spPr/>
    </dgm:pt>
    <dgm:pt modelId="{F0A2FBC0-3E38-4B39-ADB6-7158D867C65D}" type="pres">
      <dgm:prSet presAssocID="{E01E700A-121D-4484-A2A2-E80058A5CCBF}" presName="bgRect" presStyleLbl="bgShp" presStyleIdx="0" presStyleCnt="3"/>
      <dgm:spPr/>
    </dgm:pt>
    <dgm:pt modelId="{D9FF9FAE-40BA-44F4-B074-C47A38953703}" type="pres">
      <dgm:prSet presAssocID="{E01E700A-121D-4484-A2A2-E80058A5CC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vändare"/>
        </a:ext>
      </dgm:extLst>
    </dgm:pt>
    <dgm:pt modelId="{00C671EC-1E9E-4065-88A9-8E50FCCFAA26}" type="pres">
      <dgm:prSet presAssocID="{E01E700A-121D-4484-A2A2-E80058A5CCBF}" presName="spaceRect" presStyleCnt="0"/>
      <dgm:spPr/>
    </dgm:pt>
    <dgm:pt modelId="{E63B3EBF-B486-49AD-A69E-E28C8265A208}" type="pres">
      <dgm:prSet presAssocID="{E01E700A-121D-4484-A2A2-E80058A5CCBF}" presName="parTx" presStyleLbl="revTx" presStyleIdx="0" presStyleCnt="3">
        <dgm:presLayoutVars>
          <dgm:chMax val="0"/>
          <dgm:chPref val="0"/>
        </dgm:presLayoutVars>
      </dgm:prSet>
      <dgm:spPr/>
    </dgm:pt>
    <dgm:pt modelId="{81E136E2-578A-4384-858E-774B8B7E9BCC}" type="pres">
      <dgm:prSet presAssocID="{22645A27-91BE-4B4E-A208-E49F6CAB8B7A}" presName="sibTrans" presStyleCnt="0"/>
      <dgm:spPr/>
    </dgm:pt>
    <dgm:pt modelId="{1AF8318C-6C8D-45EB-8406-275880280C84}" type="pres">
      <dgm:prSet presAssocID="{ACF9D3F3-6B5E-428F-941B-F823753B5989}" presName="compNode" presStyleCnt="0"/>
      <dgm:spPr/>
    </dgm:pt>
    <dgm:pt modelId="{3A387DD3-C612-41F7-BA2F-3C8E82D50CA0}" type="pres">
      <dgm:prSet presAssocID="{ACF9D3F3-6B5E-428F-941B-F823753B5989}" presName="bgRect" presStyleLbl="bgShp" presStyleIdx="1" presStyleCnt="3"/>
      <dgm:spPr/>
    </dgm:pt>
    <dgm:pt modelId="{A03C4D44-D184-4DCB-8CE6-306C0EA0AE5F}" type="pres">
      <dgm:prSet presAssocID="{ACF9D3F3-6B5E-428F-941B-F823753B59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åltavla"/>
        </a:ext>
      </dgm:extLst>
    </dgm:pt>
    <dgm:pt modelId="{85E6938A-46E5-492C-AE27-16AE82B59A38}" type="pres">
      <dgm:prSet presAssocID="{ACF9D3F3-6B5E-428F-941B-F823753B5989}" presName="spaceRect" presStyleCnt="0"/>
      <dgm:spPr/>
    </dgm:pt>
    <dgm:pt modelId="{B5F0562B-DD52-4044-9546-7F8E9DA481C7}" type="pres">
      <dgm:prSet presAssocID="{ACF9D3F3-6B5E-428F-941B-F823753B5989}" presName="parTx" presStyleLbl="revTx" presStyleIdx="1" presStyleCnt="3">
        <dgm:presLayoutVars>
          <dgm:chMax val="0"/>
          <dgm:chPref val="0"/>
        </dgm:presLayoutVars>
      </dgm:prSet>
      <dgm:spPr/>
    </dgm:pt>
    <dgm:pt modelId="{39AB3752-F575-4632-87B2-7C62D4CC8833}" type="pres">
      <dgm:prSet presAssocID="{5C4B296A-DC77-430D-9494-E961F7811467}" presName="sibTrans" presStyleCnt="0"/>
      <dgm:spPr/>
    </dgm:pt>
    <dgm:pt modelId="{EBE952B4-A82F-4078-BC10-98C255D5BA6F}" type="pres">
      <dgm:prSet presAssocID="{49BBAEF9-01F4-438E-BF94-4FD1C1AFC5C1}" presName="compNode" presStyleCnt="0"/>
      <dgm:spPr/>
    </dgm:pt>
    <dgm:pt modelId="{94B63D6C-0C97-43AF-A054-6FCE92E17215}" type="pres">
      <dgm:prSet presAssocID="{49BBAEF9-01F4-438E-BF94-4FD1C1AFC5C1}" presName="bgRect" presStyleLbl="bgShp" presStyleIdx="2" presStyleCnt="3"/>
      <dgm:spPr/>
    </dgm:pt>
    <dgm:pt modelId="{2FD7410C-C49E-4E93-A740-FC1F0525E95B}" type="pres">
      <dgm:prSet presAssocID="{49BBAEF9-01F4-438E-BF94-4FD1C1AFC5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jukvård"/>
        </a:ext>
      </dgm:extLst>
    </dgm:pt>
    <dgm:pt modelId="{809E1B57-9E26-45FF-B4A4-46D9910CEBFF}" type="pres">
      <dgm:prSet presAssocID="{49BBAEF9-01F4-438E-BF94-4FD1C1AFC5C1}" presName="spaceRect" presStyleCnt="0"/>
      <dgm:spPr/>
    </dgm:pt>
    <dgm:pt modelId="{72D9CDAC-5D09-47D5-9C20-9ABF3A92DFC1}" type="pres">
      <dgm:prSet presAssocID="{49BBAEF9-01F4-438E-BF94-4FD1C1AFC5C1}" presName="parTx" presStyleLbl="revTx" presStyleIdx="2" presStyleCnt="3">
        <dgm:presLayoutVars>
          <dgm:chMax val="0"/>
          <dgm:chPref val="0"/>
        </dgm:presLayoutVars>
      </dgm:prSet>
      <dgm:spPr/>
    </dgm:pt>
  </dgm:ptLst>
  <dgm:cxnLst>
    <dgm:cxn modelId="{9721C916-180C-49EA-A6D1-ED98A36F05AA}" srcId="{5AE31836-5588-4A09-AFA5-4EF6A548FBB8}" destId="{E01E700A-121D-4484-A2A2-E80058A5CCBF}" srcOrd="0" destOrd="0" parTransId="{BDD39B41-6899-47F4-83A9-B9ECD7D96786}" sibTransId="{22645A27-91BE-4B4E-A208-E49F6CAB8B7A}"/>
    <dgm:cxn modelId="{DDF5D167-85C1-4144-81E9-1D7AB3437DE6}" type="presOf" srcId="{5AE31836-5588-4A09-AFA5-4EF6A548FBB8}" destId="{43C05A1E-8739-42E9-A4FD-AA95C702F2AD}" srcOrd="0" destOrd="0" presId="urn:microsoft.com/office/officeart/2018/2/layout/IconVerticalSolidList"/>
    <dgm:cxn modelId="{8238984B-CF06-47F9-A1F8-3019A629CF6C}" srcId="{5AE31836-5588-4A09-AFA5-4EF6A548FBB8}" destId="{49BBAEF9-01F4-438E-BF94-4FD1C1AFC5C1}" srcOrd="2" destOrd="0" parTransId="{3D838A44-98B5-4133-8316-087BC0666B98}" sibTransId="{9F35F215-C02E-4ED6-8AD4-0529A26607FD}"/>
    <dgm:cxn modelId="{CA312E88-F38C-4103-B594-46E34815E005}" srcId="{5AE31836-5588-4A09-AFA5-4EF6A548FBB8}" destId="{ACF9D3F3-6B5E-428F-941B-F823753B5989}" srcOrd="1" destOrd="0" parTransId="{83E85FFD-D883-4365-9EE5-2127ECD69AFA}" sibTransId="{5C4B296A-DC77-430D-9494-E961F7811467}"/>
    <dgm:cxn modelId="{4F90EFBA-1D20-401A-AC16-0A3EFD9816D3}" type="presOf" srcId="{ACF9D3F3-6B5E-428F-941B-F823753B5989}" destId="{B5F0562B-DD52-4044-9546-7F8E9DA481C7}" srcOrd="0" destOrd="0" presId="urn:microsoft.com/office/officeart/2018/2/layout/IconVerticalSolidList"/>
    <dgm:cxn modelId="{ABF3F9E8-3E77-40FC-8F07-5C36D553EEF8}" type="presOf" srcId="{49BBAEF9-01F4-438E-BF94-4FD1C1AFC5C1}" destId="{72D9CDAC-5D09-47D5-9C20-9ABF3A92DFC1}" srcOrd="0" destOrd="0" presId="urn:microsoft.com/office/officeart/2018/2/layout/IconVerticalSolidList"/>
    <dgm:cxn modelId="{DE6B43EE-AE0A-495E-851E-911A619DC2B5}" type="presOf" srcId="{E01E700A-121D-4484-A2A2-E80058A5CCBF}" destId="{E63B3EBF-B486-49AD-A69E-E28C8265A208}" srcOrd="0" destOrd="0" presId="urn:microsoft.com/office/officeart/2018/2/layout/IconVerticalSolidList"/>
    <dgm:cxn modelId="{002E167C-6868-4140-A580-D260B37FB9B5}" type="presParOf" srcId="{43C05A1E-8739-42E9-A4FD-AA95C702F2AD}" destId="{892245A3-665F-4DD7-92C8-A5C1BC7511CA}" srcOrd="0" destOrd="0" presId="urn:microsoft.com/office/officeart/2018/2/layout/IconVerticalSolidList"/>
    <dgm:cxn modelId="{48BBEB92-315E-4A39-8028-1387C2B49540}" type="presParOf" srcId="{892245A3-665F-4DD7-92C8-A5C1BC7511CA}" destId="{F0A2FBC0-3E38-4B39-ADB6-7158D867C65D}" srcOrd="0" destOrd="0" presId="urn:microsoft.com/office/officeart/2018/2/layout/IconVerticalSolidList"/>
    <dgm:cxn modelId="{4A1C790C-309F-4E05-AB38-41F21D1231EF}" type="presParOf" srcId="{892245A3-665F-4DD7-92C8-A5C1BC7511CA}" destId="{D9FF9FAE-40BA-44F4-B074-C47A38953703}" srcOrd="1" destOrd="0" presId="urn:microsoft.com/office/officeart/2018/2/layout/IconVerticalSolidList"/>
    <dgm:cxn modelId="{2ECC60AF-D97A-4136-836D-F26BDFFDE9A3}" type="presParOf" srcId="{892245A3-665F-4DD7-92C8-A5C1BC7511CA}" destId="{00C671EC-1E9E-4065-88A9-8E50FCCFAA26}" srcOrd="2" destOrd="0" presId="urn:microsoft.com/office/officeart/2018/2/layout/IconVerticalSolidList"/>
    <dgm:cxn modelId="{4070BB93-1056-4186-A1FB-576ECF0B061C}" type="presParOf" srcId="{892245A3-665F-4DD7-92C8-A5C1BC7511CA}" destId="{E63B3EBF-B486-49AD-A69E-E28C8265A208}" srcOrd="3" destOrd="0" presId="urn:microsoft.com/office/officeart/2018/2/layout/IconVerticalSolidList"/>
    <dgm:cxn modelId="{8C066FF7-9007-422B-9A59-D5B8A993B32A}" type="presParOf" srcId="{43C05A1E-8739-42E9-A4FD-AA95C702F2AD}" destId="{81E136E2-578A-4384-858E-774B8B7E9BCC}" srcOrd="1" destOrd="0" presId="urn:microsoft.com/office/officeart/2018/2/layout/IconVerticalSolidList"/>
    <dgm:cxn modelId="{3B68C5E8-78B1-4E44-B763-63F2B8EED218}" type="presParOf" srcId="{43C05A1E-8739-42E9-A4FD-AA95C702F2AD}" destId="{1AF8318C-6C8D-45EB-8406-275880280C84}" srcOrd="2" destOrd="0" presId="urn:microsoft.com/office/officeart/2018/2/layout/IconVerticalSolidList"/>
    <dgm:cxn modelId="{B019D957-CD35-4176-B6C1-D343C54D0979}" type="presParOf" srcId="{1AF8318C-6C8D-45EB-8406-275880280C84}" destId="{3A387DD3-C612-41F7-BA2F-3C8E82D50CA0}" srcOrd="0" destOrd="0" presId="urn:microsoft.com/office/officeart/2018/2/layout/IconVerticalSolidList"/>
    <dgm:cxn modelId="{445652B3-006B-47CF-9FF8-738F0D672093}" type="presParOf" srcId="{1AF8318C-6C8D-45EB-8406-275880280C84}" destId="{A03C4D44-D184-4DCB-8CE6-306C0EA0AE5F}" srcOrd="1" destOrd="0" presId="urn:microsoft.com/office/officeart/2018/2/layout/IconVerticalSolidList"/>
    <dgm:cxn modelId="{59591264-E6A4-4502-9534-CA45270F7E4E}" type="presParOf" srcId="{1AF8318C-6C8D-45EB-8406-275880280C84}" destId="{85E6938A-46E5-492C-AE27-16AE82B59A38}" srcOrd="2" destOrd="0" presId="urn:microsoft.com/office/officeart/2018/2/layout/IconVerticalSolidList"/>
    <dgm:cxn modelId="{2F14F8B8-6BFE-478A-971C-D41DA280E13F}" type="presParOf" srcId="{1AF8318C-6C8D-45EB-8406-275880280C84}" destId="{B5F0562B-DD52-4044-9546-7F8E9DA481C7}" srcOrd="3" destOrd="0" presId="urn:microsoft.com/office/officeart/2018/2/layout/IconVerticalSolidList"/>
    <dgm:cxn modelId="{A4542D91-B43A-437A-AB5C-E3A4D0E4496E}" type="presParOf" srcId="{43C05A1E-8739-42E9-A4FD-AA95C702F2AD}" destId="{39AB3752-F575-4632-87B2-7C62D4CC8833}" srcOrd="3" destOrd="0" presId="urn:microsoft.com/office/officeart/2018/2/layout/IconVerticalSolidList"/>
    <dgm:cxn modelId="{E7301468-B78D-4C98-AC0F-1DB4E91DA99F}" type="presParOf" srcId="{43C05A1E-8739-42E9-A4FD-AA95C702F2AD}" destId="{EBE952B4-A82F-4078-BC10-98C255D5BA6F}" srcOrd="4" destOrd="0" presId="urn:microsoft.com/office/officeart/2018/2/layout/IconVerticalSolidList"/>
    <dgm:cxn modelId="{8CDFBBF0-602E-4F36-9C54-07188C8F2B85}" type="presParOf" srcId="{EBE952B4-A82F-4078-BC10-98C255D5BA6F}" destId="{94B63D6C-0C97-43AF-A054-6FCE92E17215}" srcOrd="0" destOrd="0" presId="urn:microsoft.com/office/officeart/2018/2/layout/IconVerticalSolidList"/>
    <dgm:cxn modelId="{B3219B67-A074-429D-AB03-F2E898FFE7D0}" type="presParOf" srcId="{EBE952B4-A82F-4078-BC10-98C255D5BA6F}" destId="{2FD7410C-C49E-4E93-A740-FC1F0525E95B}" srcOrd="1" destOrd="0" presId="urn:microsoft.com/office/officeart/2018/2/layout/IconVerticalSolidList"/>
    <dgm:cxn modelId="{AAE5B560-5482-49CB-B671-D07399E41098}" type="presParOf" srcId="{EBE952B4-A82F-4078-BC10-98C255D5BA6F}" destId="{809E1B57-9E26-45FF-B4A4-46D9910CEBFF}" srcOrd="2" destOrd="0" presId="urn:microsoft.com/office/officeart/2018/2/layout/IconVerticalSolidList"/>
    <dgm:cxn modelId="{375FEB68-413F-4BDA-A26C-32CB068BD732}" type="presParOf" srcId="{EBE952B4-A82F-4078-BC10-98C255D5BA6F}" destId="{72D9CDAC-5D09-47D5-9C20-9ABF3A92DF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752E60-CF72-4287-B9AC-4F5A99014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43DA9A-17E2-4813-B000-F82DAE7AA5F0}">
      <dgm:prSet/>
      <dgm:spPr/>
      <dgm:t>
        <a:bodyPr/>
        <a:lstStyle/>
        <a:p>
          <a:r>
            <a:rPr lang="en-US"/>
            <a:t>Alla människor har rätt till en värdig död och att vara delaktiga i hur de vill ha det i livets slutskede.</a:t>
          </a:r>
        </a:p>
      </dgm:t>
    </dgm:pt>
    <dgm:pt modelId="{1436C43D-14DB-4A4E-820A-164E2486521D}" type="parTrans" cxnId="{3AF0F2FB-6F96-4419-8943-BE81842C9C4F}">
      <dgm:prSet/>
      <dgm:spPr/>
      <dgm:t>
        <a:bodyPr/>
        <a:lstStyle/>
        <a:p>
          <a:endParaRPr lang="en-US"/>
        </a:p>
      </dgm:t>
    </dgm:pt>
    <dgm:pt modelId="{CE00F4D7-F4A7-4A58-890F-868045307A9A}" type="sibTrans" cxnId="{3AF0F2FB-6F96-4419-8943-BE81842C9C4F}">
      <dgm:prSet/>
      <dgm:spPr/>
      <dgm:t>
        <a:bodyPr/>
        <a:lstStyle/>
        <a:p>
          <a:endParaRPr lang="en-US"/>
        </a:p>
      </dgm:t>
    </dgm:pt>
    <dgm:pt modelId="{778E3D83-9F3E-4801-A9C5-1D97F1C79C3A}">
      <dgm:prSet/>
      <dgm:spPr/>
      <dgm:t>
        <a:bodyPr/>
        <a:lstStyle/>
        <a:p>
          <a:r>
            <a:rPr lang="en-US"/>
            <a:t>Vi ska främja en värdig död med vårt vårdande.</a:t>
          </a:r>
        </a:p>
      </dgm:t>
    </dgm:pt>
    <dgm:pt modelId="{9F755F35-785D-4587-9D41-25132C4DD7CD}" type="parTrans" cxnId="{D088CC92-8C27-495D-95A7-0FF4B3F97356}">
      <dgm:prSet/>
      <dgm:spPr/>
      <dgm:t>
        <a:bodyPr/>
        <a:lstStyle/>
        <a:p>
          <a:endParaRPr lang="en-US"/>
        </a:p>
      </dgm:t>
    </dgm:pt>
    <dgm:pt modelId="{1E0437A3-640A-497E-9407-99BE0092A91B}" type="sibTrans" cxnId="{D088CC92-8C27-495D-95A7-0FF4B3F97356}">
      <dgm:prSet/>
      <dgm:spPr/>
      <dgm:t>
        <a:bodyPr/>
        <a:lstStyle/>
        <a:p>
          <a:endParaRPr lang="en-US"/>
        </a:p>
      </dgm:t>
    </dgm:pt>
    <dgm:pt modelId="{BD560E4B-31B5-4FBD-871D-34430556BD78}">
      <dgm:prSet/>
      <dgm:spPr/>
      <dgm:t>
        <a:bodyPr/>
        <a:lstStyle/>
        <a:p>
          <a:r>
            <a:rPr lang="en-US" dirty="0" err="1"/>
            <a:t>När</a:t>
          </a:r>
          <a:r>
            <a:rPr lang="en-US" dirty="0"/>
            <a:t> vi </a:t>
          </a:r>
          <a:r>
            <a:rPr lang="en-US" dirty="0" err="1"/>
            <a:t>vårdar</a:t>
          </a:r>
          <a:r>
            <a:rPr lang="en-US" dirty="0"/>
            <a:t> </a:t>
          </a:r>
          <a:r>
            <a:rPr lang="en-US" dirty="0" err="1"/>
            <a:t>långt</a:t>
          </a:r>
          <a:r>
            <a:rPr lang="en-US" dirty="0"/>
            <a:t> </a:t>
          </a:r>
          <a:r>
            <a:rPr lang="en-US" dirty="0" err="1"/>
            <a:t>utöver</a:t>
          </a:r>
          <a:r>
            <a:rPr lang="en-US" dirty="0"/>
            <a:t> </a:t>
          </a:r>
          <a:r>
            <a:rPr lang="en-US" dirty="0" err="1"/>
            <a:t>vad</a:t>
          </a:r>
          <a:r>
            <a:rPr lang="en-US" dirty="0"/>
            <a:t> </a:t>
          </a:r>
          <a:r>
            <a:rPr lang="en-US" dirty="0" err="1"/>
            <a:t>patienten</a:t>
          </a:r>
          <a:r>
            <a:rPr lang="en-US" dirty="0"/>
            <a:t> </a:t>
          </a:r>
          <a:r>
            <a:rPr lang="en-US" dirty="0" err="1"/>
            <a:t>önskar</a:t>
          </a:r>
          <a:r>
            <a:rPr lang="en-US" dirty="0"/>
            <a:t> </a:t>
          </a:r>
          <a:r>
            <a:rPr lang="en-US" dirty="0" err="1"/>
            <a:t>orsakar</a:t>
          </a:r>
          <a:r>
            <a:rPr lang="en-US" dirty="0"/>
            <a:t> vi </a:t>
          </a:r>
          <a:r>
            <a:rPr lang="en-US" dirty="0" err="1"/>
            <a:t>ett</a:t>
          </a:r>
          <a:r>
            <a:rPr lang="en-US" dirty="0"/>
            <a:t> </a:t>
          </a:r>
          <a:r>
            <a:rPr lang="en-US" dirty="0" err="1"/>
            <a:t>vårdlidande</a:t>
          </a:r>
          <a:r>
            <a:rPr lang="en-US" dirty="0"/>
            <a:t>. </a:t>
          </a:r>
        </a:p>
      </dgm:t>
    </dgm:pt>
    <dgm:pt modelId="{99B77D97-4E6A-4967-B034-28B5E0739DB5}" type="parTrans" cxnId="{A50C7F5A-7413-4048-BD7C-9FC6F80BAD8A}">
      <dgm:prSet/>
      <dgm:spPr/>
      <dgm:t>
        <a:bodyPr/>
        <a:lstStyle/>
        <a:p>
          <a:endParaRPr lang="en-US"/>
        </a:p>
      </dgm:t>
    </dgm:pt>
    <dgm:pt modelId="{F9DBE30D-BCBF-4D1A-BA9D-DFC597352930}" type="sibTrans" cxnId="{A50C7F5A-7413-4048-BD7C-9FC6F80BAD8A}">
      <dgm:prSet/>
      <dgm:spPr/>
      <dgm:t>
        <a:bodyPr/>
        <a:lstStyle/>
        <a:p>
          <a:endParaRPr lang="en-US"/>
        </a:p>
      </dgm:t>
    </dgm:pt>
    <dgm:pt modelId="{76D5BF89-3D36-4ABA-863B-69AABC05D0E9}" type="pres">
      <dgm:prSet presAssocID="{87752E60-CF72-4287-B9AC-4F5A99014DFE}" presName="linear" presStyleCnt="0">
        <dgm:presLayoutVars>
          <dgm:animLvl val="lvl"/>
          <dgm:resizeHandles val="exact"/>
        </dgm:presLayoutVars>
      </dgm:prSet>
      <dgm:spPr/>
    </dgm:pt>
    <dgm:pt modelId="{4D05297D-D137-40D6-AE2F-47B79D385BF6}" type="pres">
      <dgm:prSet presAssocID="{DD43DA9A-17E2-4813-B000-F82DAE7AA5F0}" presName="parentText" presStyleLbl="node1" presStyleIdx="0" presStyleCnt="3">
        <dgm:presLayoutVars>
          <dgm:chMax val="0"/>
          <dgm:bulletEnabled val="1"/>
        </dgm:presLayoutVars>
      </dgm:prSet>
      <dgm:spPr/>
    </dgm:pt>
    <dgm:pt modelId="{01C7CB5E-0B6D-468E-9710-EA847AFC2C15}" type="pres">
      <dgm:prSet presAssocID="{CE00F4D7-F4A7-4A58-890F-868045307A9A}" presName="spacer" presStyleCnt="0"/>
      <dgm:spPr/>
    </dgm:pt>
    <dgm:pt modelId="{870178FC-52F8-4459-8CCD-A7A756FAE38E}" type="pres">
      <dgm:prSet presAssocID="{778E3D83-9F3E-4801-A9C5-1D97F1C79C3A}" presName="parentText" presStyleLbl="node1" presStyleIdx="1" presStyleCnt="3">
        <dgm:presLayoutVars>
          <dgm:chMax val="0"/>
          <dgm:bulletEnabled val="1"/>
        </dgm:presLayoutVars>
      </dgm:prSet>
      <dgm:spPr/>
    </dgm:pt>
    <dgm:pt modelId="{BF7D9173-792A-47E3-BBF0-D2956FCF1905}" type="pres">
      <dgm:prSet presAssocID="{1E0437A3-640A-497E-9407-99BE0092A91B}" presName="spacer" presStyleCnt="0"/>
      <dgm:spPr/>
    </dgm:pt>
    <dgm:pt modelId="{FBCB90FA-F30F-4870-A2B1-04324BFB847A}" type="pres">
      <dgm:prSet presAssocID="{BD560E4B-31B5-4FBD-871D-34430556BD78}" presName="parentText" presStyleLbl="node1" presStyleIdx="2" presStyleCnt="3">
        <dgm:presLayoutVars>
          <dgm:chMax val="0"/>
          <dgm:bulletEnabled val="1"/>
        </dgm:presLayoutVars>
      </dgm:prSet>
      <dgm:spPr/>
    </dgm:pt>
  </dgm:ptLst>
  <dgm:cxnLst>
    <dgm:cxn modelId="{96ABFE73-F090-4FA0-8A97-9645B511DB99}" type="presOf" srcId="{BD560E4B-31B5-4FBD-871D-34430556BD78}" destId="{FBCB90FA-F30F-4870-A2B1-04324BFB847A}" srcOrd="0" destOrd="0" presId="urn:microsoft.com/office/officeart/2005/8/layout/vList2"/>
    <dgm:cxn modelId="{A50C7F5A-7413-4048-BD7C-9FC6F80BAD8A}" srcId="{87752E60-CF72-4287-B9AC-4F5A99014DFE}" destId="{BD560E4B-31B5-4FBD-871D-34430556BD78}" srcOrd="2" destOrd="0" parTransId="{99B77D97-4E6A-4967-B034-28B5E0739DB5}" sibTransId="{F9DBE30D-BCBF-4D1A-BA9D-DFC597352930}"/>
    <dgm:cxn modelId="{D088CC92-8C27-495D-95A7-0FF4B3F97356}" srcId="{87752E60-CF72-4287-B9AC-4F5A99014DFE}" destId="{778E3D83-9F3E-4801-A9C5-1D97F1C79C3A}" srcOrd="1" destOrd="0" parTransId="{9F755F35-785D-4587-9D41-25132C4DD7CD}" sibTransId="{1E0437A3-640A-497E-9407-99BE0092A91B}"/>
    <dgm:cxn modelId="{C92A63BB-B5D0-42A3-B794-3C42E159F96B}" type="presOf" srcId="{87752E60-CF72-4287-B9AC-4F5A99014DFE}" destId="{76D5BF89-3D36-4ABA-863B-69AABC05D0E9}" srcOrd="0" destOrd="0" presId="urn:microsoft.com/office/officeart/2005/8/layout/vList2"/>
    <dgm:cxn modelId="{702B30E3-66F5-4F9C-AB10-BD5CC4BE79C4}" type="presOf" srcId="{778E3D83-9F3E-4801-A9C5-1D97F1C79C3A}" destId="{870178FC-52F8-4459-8CCD-A7A756FAE38E}" srcOrd="0" destOrd="0" presId="urn:microsoft.com/office/officeart/2005/8/layout/vList2"/>
    <dgm:cxn modelId="{EDE160E7-C900-482B-9A87-DC999F524404}" type="presOf" srcId="{DD43DA9A-17E2-4813-B000-F82DAE7AA5F0}" destId="{4D05297D-D137-40D6-AE2F-47B79D385BF6}" srcOrd="0" destOrd="0" presId="urn:microsoft.com/office/officeart/2005/8/layout/vList2"/>
    <dgm:cxn modelId="{3AF0F2FB-6F96-4419-8943-BE81842C9C4F}" srcId="{87752E60-CF72-4287-B9AC-4F5A99014DFE}" destId="{DD43DA9A-17E2-4813-B000-F82DAE7AA5F0}" srcOrd="0" destOrd="0" parTransId="{1436C43D-14DB-4A4E-820A-164E2486521D}" sibTransId="{CE00F4D7-F4A7-4A58-890F-868045307A9A}"/>
    <dgm:cxn modelId="{0D84611A-6B55-463C-BED4-8C8D4F32EFA0}" type="presParOf" srcId="{76D5BF89-3D36-4ABA-863B-69AABC05D0E9}" destId="{4D05297D-D137-40D6-AE2F-47B79D385BF6}" srcOrd="0" destOrd="0" presId="urn:microsoft.com/office/officeart/2005/8/layout/vList2"/>
    <dgm:cxn modelId="{412C142B-A921-4489-A5C8-E19085CDF611}" type="presParOf" srcId="{76D5BF89-3D36-4ABA-863B-69AABC05D0E9}" destId="{01C7CB5E-0B6D-468E-9710-EA847AFC2C15}" srcOrd="1" destOrd="0" presId="urn:microsoft.com/office/officeart/2005/8/layout/vList2"/>
    <dgm:cxn modelId="{15288EE1-2756-4224-8540-541898F694C5}" type="presParOf" srcId="{76D5BF89-3D36-4ABA-863B-69AABC05D0E9}" destId="{870178FC-52F8-4459-8CCD-A7A756FAE38E}" srcOrd="2" destOrd="0" presId="urn:microsoft.com/office/officeart/2005/8/layout/vList2"/>
    <dgm:cxn modelId="{B312DAAE-F297-49AF-A158-B1A933CCCEC2}" type="presParOf" srcId="{76D5BF89-3D36-4ABA-863B-69AABC05D0E9}" destId="{BF7D9173-792A-47E3-BBF0-D2956FCF1905}" srcOrd="3" destOrd="0" presId="urn:microsoft.com/office/officeart/2005/8/layout/vList2"/>
    <dgm:cxn modelId="{B73BF934-CCE5-4950-A44F-C2F80C5FD459}" type="presParOf" srcId="{76D5BF89-3D36-4ABA-863B-69AABC05D0E9}" destId="{FBCB90FA-F30F-4870-A2B1-04324BFB84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0F4C63-11B7-4D38-BCCC-2295BE7D93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56ABC9-BD14-449E-9FED-4F377A427E52}">
      <dgm:prSet/>
      <dgm:spPr/>
      <dgm:t>
        <a:bodyPr/>
        <a:lstStyle/>
        <a:p>
          <a:r>
            <a:rPr lang="en-US"/>
            <a:t>Tydlighet kring behandlingsbegränsningar skapar trygghet bland personalen och främjar ett etiskt vårdande.</a:t>
          </a:r>
        </a:p>
      </dgm:t>
    </dgm:pt>
    <dgm:pt modelId="{2F6CFD0E-FA99-42F4-882B-503DB548BEB1}" type="parTrans" cxnId="{6BADFDBD-68EB-4AFD-A77D-AABC6650D515}">
      <dgm:prSet/>
      <dgm:spPr/>
      <dgm:t>
        <a:bodyPr/>
        <a:lstStyle/>
        <a:p>
          <a:endParaRPr lang="en-US"/>
        </a:p>
      </dgm:t>
    </dgm:pt>
    <dgm:pt modelId="{2C548D8D-2D34-41D8-8C78-393323C8E5D0}" type="sibTrans" cxnId="{6BADFDBD-68EB-4AFD-A77D-AABC6650D515}">
      <dgm:prSet/>
      <dgm:spPr/>
      <dgm:t>
        <a:bodyPr/>
        <a:lstStyle/>
        <a:p>
          <a:endParaRPr lang="en-US"/>
        </a:p>
      </dgm:t>
    </dgm:pt>
    <dgm:pt modelId="{65BEA929-C3CD-45CE-B42A-4335E20DFD98}">
      <dgm:prSet/>
      <dgm:spPr/>
      <dgm:t>
        <a:bodyPr/>
        <a:lstStyle/>
        <a:p>
          <a:r>
            <a:rPr lang="en-US"/>
            <a:t>Det blir tryggt för patienten och förhindrar vårdlidande.</a:t>
          </a:r>
        </a:p>
      </dgm:t>
    </dgm:pt>
    <dgm:pt modelId="{36634C8A-D16F-4EBF-8F52-FBCF8021F6F2}" type="parTrans" cxnId="{B838CF30-71FE-45CE-BA4F-C3680DE728F4}">
      <dgm:prSet/>
      <dgm:spPr/>
      <dgm:t>
        <a:bodyPr/>
        <a:lstStyle/>
        <a:p>
          <a:endParaRPr lang="en-US"/>
        </a:p>
      </dgm:t>
    </dgm:pt>
    <dgm:pt modelId="{59EDD852-1D26-4EF2-BB60-6944EDB453AD}" type="sibTrans" cxnId="{B838CF30-71FE-45CE-BA4F-C3680DE728F4}">
      <dgm:prSet/>
      <dgm:spPr/>
      <dgm:t>
        <a:bodyPr/>
        <a:lstStyle/>
        <a:p>
          <a:endParaRPr lang="en-US"/>
        </a:p>
      </dgm:t>
    </dgm:pt>
    <dgm:pt modelId="{4B040AEB-2027-4573-A1B3-6B44404B2228}">
      <dgm:prSet/>
      <dgm:spPr/>
      <dgm:t>
        <a:bodyPr/>
        <a:lstStyle/>
        <a:p>
          <a:r>
            <a:rPr lang="en-US"/>
            <a:t>Partnerskapet mellan patient och vårdare stärks.</a:t>
          </a:r>
        </a:p>
      </dgm:t>
    </dgm:pt>
    <dgm:pt modelId="{D0C3D6D0-ACDD-455C-AF0D-95D803334D74}" type="parTrans" cxnId="{4A592FB0-4FBC-4B76-8C5B-AC6048BE0BB1}">
      <dgm:prSet/>
      <dgm:spPr/>
      <dgm:t>
        <a:bodyPr/>
        <a:lstStyle/>
        <a:p>
          <a:endParaRPr lang="en-US"/>
        </a:p>
      </dgm:t>
    </dgm:pt>
    <dgm:pt modelId="{14C5883C-9B32-4796-ADD7-52448B40607C}" type="sibTrans" cxnId="{4A592FB0-4FBC-4B76-8C5B-AC6048BE0BB1}">
      <dgm:prSet/>
      <dgm:spPr/>
      <dgm:t>
        <a:bodyPr/>
        <a:lstStyle/>
        <a:p>
          <a:endParaRPr lang="en-US"/>
        </a:p>
      </dgm:t>
    </dgm:pt>
    <dgm:pt modelId="{6E5FA035-7579-4ED6-B7BC-C32231171671}" type="pres">
      <dgm:prSet presAssocID="{730F4C63-11B7-4D38-BCCC-2295BE7D932A}" presName="linear" presStyleCnt="0">
        <dgm:presLayoutVars>
          <dgm:animLvl val="lvl"/>
          <dgm:resizeHandles val="exact"/>
        </dgm:presLayoutVars>
      </dgm:prSet>
      <dgm:spPr/>
    </dgm:pt>
    <dgm:pt modelId="{24E6CEE0-17EE-4D27-9C00-1037BDEE4506}" type="pres">
      <dgm:prSet presAssocID="{3356ABC9-BD14-449E-9FED-4F377A427E52}" presName="parentText" presStyleLbl="node1" presStyleIdx="0" presStyleCnt="3">
        <dgm:presLayoutVars>
          <dgm:chMax val="0"/>
          <dgm:bulletEnabled val="1"/>
        </dgm:presLayoutVars>
      </dgm:prSet>
      <dgm:spPr/>
    </dgm:pt>
    <dgm:pt modelId="{4CEB7EF7-41A3-415B-BE85-2C3A1FABD41B}" type="pres">
      <dgm:prSet presAssocID="{2C548D8D-2D34-41D8-8C78-393323C8E5D0}" presName="spacer" presStyleCnt="0"/>
      <dgm:spPr/>
    </dgm:pt>
    <dgm:pt modelId="{1AAA0BBC-08EB-409A-8542-02C86E359798}" type="pres">
      <dgm:prSet presAssocID="{65BEA929-C3CD-45CE-B42A-4335E20DFD98}" presName="parentText" presStyleLbl="node1" presStyleIdx="1" presStyleCnt="3">
        <dgm:presLayoutVars>
          <dgm:chMax val="0"/>
          <dgm:bulletEnabled val="1"/>
        </dgm:presLayoutVars>
      </dgm:prSet>
      <dgm:spPr/>
    </dgm:pt>
    <dgm:pt modelId="{6CD0CCF4-8F8A-474C-9A35-D704243A6BC9}" type="pres">
      <dgm:prSet presAssocID="{59EDD852-1D26-4EF2-BB60-6944EDB453AD}" presName="spacer" presStyleCnt="0"/>
      <dgm:spPr/>
    </dgm:pt>
    <dgm:pt modelId="{F11A6342-9E92-4041-A0C0-45DF38DBE9FA}" type="pres">
      <dgm:prSet presAssocID="{4B040AEB-2027-4573-A1B3-6B44404B2228}" presName="parentText" presStyleLbl="node1" presStyleIdx="2" presStyleCnt="3">
        <dgm:presLayoutVars>
          <dgm:chMax val="0"/>
          <dgm:bulletEnabled val="1"/>
        </dgm:presLayoutVars>
      </dgm:prSet>
      <dgm:spPr/>
    </dgm:pt>
  </dgm:ptLst>
  <dgm:cxnLst>
    <dgm:cxn modelId="{B838CF30-71FE-45CE-BA4F-C3680DE728F4}" srcId="{730F4C63-11B7-4D38-BCCC-2295BE7D932A}" destId="{65BEA929-C3CD-45CE-B42A-4335E20DFD98}" srcOrd="1" destOrd="0" parTransId="{36634C8A-D16F-4EBF-8F52-FBCF8021F6F2}" sibTransId="{59EDD852-1D26-4EF2-BB60-6944EDB453AD}"/>
    <dgm:cxn modelId="{301A4187-6BD3-45A4-B36C-DAA7A9E19AC4}" type="presOf" srcId="{3356ABC9-BD14-449E-9FED-4F377A427E52}" destId="{24E6CEE0-17EE-4D27-9C00-1037BDEE4506}" srcOrd="0" destOrd="0" presId="urn:microsoft.com/office/officeart/2005/8/layout/vList2"/>
    <dgm:cxn modelId="{57ABFBA9-B227-4121-A9C3-EFDA55AEBB6C}" type="presOf" srcId="{65BEA929-C3CD-45CE-B42A-4335E20DFD98}" destId="{1AAA0BBC-08EB-409A-8542-02C86E359798}" srcOrd="0" destOrd="0" presId="urn:microsoft.com/office/officeart/2005/8/layout/vList2"/>
    <dgm:cxn modelId="{4A592FB0-4FBC-4B76-8C5B-AC6048BE0BB1}" srcId="{730F4C63-11B7-4D38-BCCC-2295BE7D932A}" destId="{4B040AEB-2027-4573-A1B3-6B44404B2228}" srcOrd="2" destOrd="0" parTransId="{D0C3D6D0-ACDD-455C-AF0D-95D803334D74}" sibTransId="{14C5883C-9B32-4796-ADD7-52448B40607C}"/>
    <dgm:cxn modelId="{6BADFDBD-68EB-4AFD-A77D-AABC6650D515}" srcId="{730F4C63-11B7-4D38-BCCC-2295BE7D932A}" destId="{3356ABC9-BD14-449E-9FED-4F377A427E52}" srcOrd="0" destOrd="0" parTransId="{2F6CFD0E-FA99-42F4-882B-503DB548BEB1}" sibTransId="{2C548D8D-2D34-41D8-8C78-393323C8E5D0}"/>
    <dgm:cxn modelId="{7FA6DFC7-7899-45C4-989B-DDB98E9D48EC}" type="presOf" srcId="{730F4C63-11B7-4D38-BCCC-2295BE7D932A}" destId="{6E5FA035-7579-4ED6-B7BC-C32231171671}" srcOrd="0" destOrd="0" presId="urn:microsoft.com/office/officeart/2005/8/layout/vList2"/>
    <dgm:cxn modelId="{065384EA-B540-497E-B2BE-79A033758BFB}" type="presOf" srcId="{4B040AEB-2027-4573-A1B3-6B44404B2228}" destId="{F11A6342-9E92-4041-A0C0-45DF38DBE9FA}" srcOrd="0" destOrd="0" presId="urn:microsoft.com/office/officeart/2005/8/layout/vList2"/>
    <dgm:cxn modelId="{56EB54FE-E855-476D-81A6-95925A8F551C}" type="presParOf" srcId="{6E5FA035-7579-4ED6-B7BC-C32231171671}" destId="{24E6CEE0-17EE-4D27-9C00-1037BDEE4506}" srcOrd="0" destOrd="0" presId="urn:microsoft.com/office/officeart/2005/8/layout/vList2"/>
    <dgm:cxn modelId="{021FCB25-A806-4E49-B845-82CF40F1E73A}" type="presParOf" srcId="{6E5FA035-7579-4ED6-B7BC-C32231171671}" destId="{4CEB7EF7-41A3-415B-BE85-2C3A1FABD41B}" srcOrd="1" destOrd="0" presId="urn:microsoft.com/office/officeart/2005/8/layout/vList2"/>
    <dgm:cxn modelId="{75311610-923B-4438-9716-5020C7D18E3F}" type="presParOf" srcId="{6E5FA035-7579-4ED6-B7BC-C32231171671}" destId="{1AAA0BBC-08EB-409A-8542-02C86E359798}" srcOrd="2" destOrd="0" presId="urn:microsoft.com/office/officeart/2005/8/layout/vList2"/>
    <dgm:cxn modelId="{F2635213-6589-4B4E-BCD9-CCC388D0DBD2}" type="presParOf" srcId="{6E5FA035-7579-4ED6-B7BC-C32231171671}" destId="{6CD0CCF4-8F8A-474C-9A35-D704243A6BC9}" srcOrd="3" destOrd="0" presId="urn:microsoft.com/office/officeart/2005/8/layout/vList2"/>
    <dgm:cxn modelId="{70E8CF61-A2B7-4C01-A07C-3F8FFB99C5E3}" type="presParOf" srcId="{6E5FA035-7579-4ED6-B7BC-C32231171671}" destId="{F11A6342-9E92-4041-A0C0-45DF38DBE9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C6A13-024E-4F53-966F-AD0A0FCF01E4}">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9D0E4-1D29-4027-9B06-FA1E4CBBD14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A3120-1386-4EE8-B16F-BB5F6A59B9B1}">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-Det är oetiskt att fatta beslut om medmänniskor utan att först ha sett dem i ansiktet.</a:t>
          </a:r>
        </a:p>
      </dsp:txBody>
      <dsp:txXfrm>
        <a:off x="1435590" y="531"/>
        <a:ext cx="3746009" cy="1242935"/>
      </dsp:txXfrm>
    </dsp:sp>
    <dsp:sp modelId="{909565DE-AFDA-44CA-AE6A-FD56D349A292}">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E35C5-836E-4ADD-9126-EA926B2966F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C5B3D-30B9-4209-8BFC-8F9BD8BB174F}">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-Precisionen i besluten ökar när vi först har sett och bedömt patienten.</a:t>
          </a:r>
        </a:p>
      </dsp:txBody>
      <dsp:txXfrm>
        <a:off x="1435590" y="1554201"/>
        <a:ext cx="3746009" cy="1242935"/>
      </dsp:txXfrm>
    </dsp:sp>
    <dsp:sp modelId="{B3FDA30D-0828-464C-A644-EECDE76DD5C6}">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7380B-826F-4930-9C38-7FD732F1FDA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78711-4EBA-4142-867A-452031916FD8}">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 mötet med patienten etableras relation, tillit och ansvar.</a:t>
          </a:r>
        </a:p>
      </dsp:txBody>
      <dsp:txXfrm>
        <a:off x="1435590" y="3107870"/>
        <a:ext cx="3746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9F2FC-ABA1-448B-A1BA-723D5552B679}">
      <dsp:nvSpPr>
        <dsp:cNvPr id="0" name=""/>
        <dsp:cNvSpPr/>
      </dsp:nvSpPr>
      <dsp:spPr>
        <a:xfrm>
          <a:off x="0" y="665829"/>
          <a:ext cx="5181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Att ta i en person är att etablera tillit, trygghet och relation.</a:t>
          </a:r>
        </a:p>
      </dsp:txBody>
      <dsp:txXfrm>
        <a:off x="34954" y="700783"/>
        <a:ext cx="5111692" cy="646132"/>
      </dsp:txXfrm>
    </dsp:sp>
    <dsp:sp modelId="{6C2EEF9F-2923-4E6C-B2A6-B031EDB4DCB7}">
      <dsp:nvSpPr>
        <dsp:cNvPr id="0" name=""/>
        <dsp:cNvSpPr/>
      </dsp:nvSpPr>
      <dsp:spPr>
        <a:xfrm>
          <a:off x="0" y="1433709"/>
          <a:ext cx="5181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Personer i slutenvård är sjuka. Vi ska tidigt upptäcka tecken på komplikationer för en säker vård.</a:t>
          </a:r>
        </a:p>
      </dsp:txBody>
      <dsp:txXfrm>
        <a:off x="34954" y="1468663"/>
        <a:ext cx="5111692" cy="646132"/>
      </dsp:txXfrm>
    </dsp:sp>
    <dsp:sp modelId="{68A05950-55CF-4D46-A159-5374931A9395}">
      <dsp:nvSpPr>
        <dsp:cNvPr id="0" name=""/>
        <dsp:cNvSpPr/>
      </dsp:nvSpPr>
      <dsp:spPr>
        <a:xfrm>
          <a:off x="0" y="2201589"/>
          <a:ext cx="5181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Att se sin patient ger den mest valida informationen.</a:t>
          </a:r>
        </a:p>
      </dsp:txBody>
      <dsp:txXfrm>
        <a:off x="34954" y="2236543"/>
        <a:ext cx="5111692" cy="646132"/>
      </dsp:txXfrm>
    </dsp:sp>
    <dsp:sp modelId="{83E06CE6-48D9-44EA-AE33-C739DF09220E}">
      <dsp:nvSpPr>
        <dsp:cNvPr id="0" name=""/>
        <dsp:cNvSpPr/>
      </dsp:nvSpPr>
      <dsp:spPr>
        <a:xfrm>
          <a:off x="0" y="2969469"/>
          <a:ext cx="5181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Sjuksköterskan leder omvårdnad baserad på sin bedömning av patienten.</a:t>
          </a:r>
        </a:p>
      </dsp:txBody>
      <dsp:txXfrm>
        <a:off x="34954" y="3004423"/>
        <a:ext cx="5111692" cy="64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9E58F-BB8C-40C3-AAB3-799ABC27B150}">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53908-DC44-4902-9666-5C5318D52CA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2A6C3-274F-4EBB-A6D1-39C10D078BB9}">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Genom omvårdnadsansvar stärks partnerskapet mellan patient och vårdare.</a:t>
          </a:r>
        </a:p>
      </dsp:txBody>
      <dsp:txXfrm>
        <a:off x="1435590" y="531"/>
        <a:ext cx="3746009" cy="1242935"/>
      </dsp:txXfrm>
    </dsp:sp>
    <dsp:sp modelId="{C22D8F43-FD1E-456C-BD66-362621ED3D22}">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15182-3273-4955-A360-F7FBA74028A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63D81-250A-4C23-B6D0-72C8CC7F3C8E}">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Den som är ansvarig garanterar att omvårdnadsprocessen går framåt och att det finns en plan.</a:t>
          </a:r>
        </a:p>
      </dsp:txBody>
      <dsp:txXfrm>
        <a:off x="1435590" y="1554201"/>
        <a:ext cx="3746009" cy="1242935"/>
      </dsp:txXfrm>
    </dsp:sp>
    <dsp:sp modelId="{AF7185BF-25C4-4B38-B9CC-77E1EC93E09E}">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8DC21-8FB1-410B-94F5-A8E8D8CB459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C98F4-3531-45E7-B4DA-325D2DD6F2DC}">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a:t>Kontinuitet gör vården säker, trygg och effektiv. Kännedom om patienten möjliggör att tidigt se förändringar.</a:t>
          </a:r>
        </a:p>
      </dsp:txBody>
      <dsp:txXfrm>
        <a:off x="1435590" y="3107870"/>
        <a:ext cx="3746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5F8C8-C816-4F98-8292-CFB157AAE8C2}">
      <dsp:nvSpPr>
        <dsp:cNvPr id="0" name=""/>
        <dsp:cNvSpPr/>
      </dsp:nvSpPr>
      <dsp:spPr>
        <a:xfrm>
          <a:off x="415130"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9EB29-D816-4B3A-9801-F7272490754C}">
      <dsp:nvSpPr>
        <dsp:cNvPr id="0" name=""/>
        <dsp:cNvSpPr/>
      </dsp:nvSpPr>
      <dsp:spPr>
        <a:xfrm>
          <a:off x="828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All </a:t>
          </a:r>
          <a:r>
            <a:rPr lang="en-US" sz="1800" kern="1200" dirty="0" err="1"/>
            <a:t>vård</a:t>
          </a:r>
          <a:r>
            <a:rPr lang="en-US" sz="1800" kern="1200" dirty="0"/>
            <a:t> </a:t>
          </a:r>
          <a:r>
            <a:rPr lang="en-US" sz="1800" kern="1200" dirty="0" err="1"/>
            <a:t>är</a:t>
          </a:r>
          <a:r>
            <a:rPr lang="en-US" sz="1800" kern="1200" dirty="0"/>
            <a:t> </a:t>
          </a:r>
          <a:r>
            <a:rPr lang="en-US" sz="1800" kern="1200" dirty="0" err="1"/>
            <a:t>relationistisk</a:t>
          </a:r>
          <a:r>
            <a:rPr lang="en-US" sz="1800" kern="1200" dirty="0"/>
            <a:t>.</a:t>
          </a:r>
        </a:p>
      </dsp:txBody>
      <dsp:txXfrm>
        <a:off x="911350" y="496219"/>
        <a:ext cx="1531337" cy="1531337"/>
      </dsp:txXfrm>
    </dsp:sp>
    <dsp:sp modelId="{0508AFB7-915D-4E25-90B9-8C6D105AB847}">
      <dsp:nvSpPr>
        <dsp:cNvPr id="0" name=""/>
        <dsp:cNvSpPr/>
      </dsp:nvSpPr>
      <dsp:spPr>
        <a:xfrm>
          <a:off x="2656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Vem </a:t>
          </a:r>
          <a:r>
            <a:rPr lang="en-US" sz="1400" kern="1200" dirty="0" err="1"/>
            <a:t>som</a:t>
          </a:r>
          <a:r>
            <a:rPr lang="en-US" sz="1400" kern="1200" dirty="0"/>
            <a:t> </a:t>
          </a:r>
          <a:r>
            <a:rPr lang="en-US" sz="1400" kern="1200" dirty="0" err="1"/>
            <a:t>helst</a:t>
          </a:r>
          <a:r>
            <a:rPr lang="en-US" sz="1400" kern="1200" dirty="0"/>
            <a:t> </a:t>
          </a:r>
          <a:r>
            <a:rPr lang="en-US" sz="1400" kern="1200" dirty="0" err="1"/>
            <a:t>kan</a:t>
          </a:r>
          <a:r>
            <a:rPr lang="en-US" sz="1400" kern="1200" dirty="0"/>
            <a:t> </a:t>
          </a:r>
          <a:r>
            <a:rPr lang="en-US" sz="1400" kern="1200" dirty="0" err="1"/>
            <a:t>få</a:t>
          </a:r>
          <a:r>
            <a:rPr lang="en-US" sz="1400" kern="1200" dirty="0"/>
            <a:t> </a:t>
          </a:r>
          <a:r>
            <a:rPr lang="en-US" sz="1400" kern="1200" dirty="0" err="1"/>
            <a:t>vårda</a:t>
          </a:r>
          <a:r>
            <a:rPr lang="en-US" sz="1400" kern="1200" dirty="0"/>
            <a:t> min </a:t>
          </a:r>
          <a:r>
            <a:rPr lang="en-US" sz="1400" kern="1200" dirty="0" err="1"/>
            <a:t>kropp</a:t>
          </a:r>
          <a:r>
            <a:rPr lang="en-US" sz="1400" kern="1200" dirty="0"/>
            <a:t>. Max </a:t>
          </a:r>
          <a:r>
            <a:rPr lang="en-US" sz="1400" kern="1200" dirty="0" err="1"/>
            <a:t>tre</a:t>
          </a:r>
          <a:r>
            <a:rPr lang="en-US" sz="1400" kern="1200" dirty="0"/>
            <a:t> </a:t>
          </a:r>
          <a:r>
            <a:rPr lang="en-US" sz="1400" kern="1200" dirty="0" err="1"/>
            <a:t>kan</a:t>
          </a:r>
          <a:r>
            <a:rPr lang="en-US" sz="1400" kern="1200" dirty="0"/>
            <a:t> </a:t>
          </a:r>
          <a:r>
            <a:rPr lang="en-US" sz="1400" kern="1200" dirty="0" err="1"/>
            <a:t>få</a:t>
          </a:r>
          <a:r>
            <a:rPr lang="en-US" sz="1400" kern="1200" dirty="0"/>
            <a:t> </a:t>
          </a:r>
          <a:r>
            <a:rPr lang="en-US" sz="1400" kern="1200" dirty="0" err="1"/>
            <a:t>vårda</a:t>
          </a:r>
          <a:r>
            <a:rPr lang="en-US" sz="1400" kern="1200" dirty="0"/>
            <a:t> min </a:t>
          </a:r>
          <a:r>
            <a:rPr lang="en-US" sz="1400" kern="1200" dirty="0" err="1"/>
            <a:t>själ</a:t>
          </a:r>
          <a:r>
            <a:rPr lang="en-US" sz="1400" kern="1200" dirty="0"/>
            <a:t>. </a:t>
          </a:r>
          <a:r>
            <a:rPr lang="en-US" sz="1400" kern="1200" dirty="0" err="1"/>
            <a:t>Som</a:t>
          </a:r>
          <a:r>
            <a:rPr lang="en-US" sz="1400" kern="1200" dirty="0"/>
            <a:t> patient </a:t>
          </a:r>
          <a:r>
            <a:rPr lang="en-US" sz="1400" kern="1200" dirty="0" err="1"/>
            <a:t>orkar</a:t>
          </a:r>
          <a:r>
            <a:rPr lang="en-US" sz="1400" kern="1200" dirty="0"/>
            <a:t> man </a:t>
          </a:r>
          <a:r>
            <a:rPr lang="en-US" sz="1400" kern="1200" dirty="0" err="1"/>
            <a:t>inte</a:t>
          </a:r>
          <a:r>
            <a:rPr lang="en-US" sz="1400" kern="1200" dirty="0"/>
            <a:t> </a:t>
          </a:r>
          <a:r>
            <a:rPr lang="en-US" sz="1400" kern="1200" dirty="0" err="1"/>
            <a:t>relatera</a:t>
          </a:r>
          <a:r>
            <a:rPr lang="en-US" sz="1400" kern="1200" dirty="0"/>
            <a:t> till </a:t>
          </a:r>
          <a:r>
            <a:rPr lang="en-US" sz="1400" kern="1200" dirty="0" err="1"/>
            <a:t>hur</a:t>
          </a:r>
          <a:r>
            <a:rPr lang="en-US" sz="1400" kern="1200" dirty="0"/>
            <a:t> </a:t>
          </a:r>
          <a:r>
            <a:rPr lang="en-US" sz="1400" kern="1200" dirty="0" err="1"/>
            <a:t>många</a:t>
          </a:r>
          <a:r>
            <a:rPr lang="en-US" sz="1400" kern="1200" dirty="0"/>
            <a:t> </a:t>
          </a:r>
          <a:r>
            <a:rPr lang="en-US" sz="1400" kern="1200" dirty="0" err="1"/>
            <a:t>vårdare</a:t>
          </a:r>
          <a:r>
            <a:rPr lang="en-US" sz="1400" kern="1200" dirty="0"/>
            <a:t> </a:t>
          </a:r>
          <a:r>
            <a:rPr lang="en-US" sz="1400" kern="1200" dirty="0" err="1"/>
            <a:t>som</a:t>
          </a:r>
          <a:r>
            <a:rPr lang="en-US" sz="1400" kern="1200" dirty="0"/>
            <a:t> </a:t>
          </a:r>
          <a:r>
            <a:rPr lang="en-US" sz="1400" kern="1200" dirty="0" err="1"/>
            <a:t>helst</a:t>
          </a:r>
          <a:r>
            <a:rPr lang="en-US" sz="1400" kern="1200" dirty="0"/>
            <a:t>. </a:t>
          </a:r>
        </a:p>
      </dsp:txBody>
      <dsp:txXfrm>
        <a:off x="2738912" y="496219"/>
        <a:ext cx="1531337" cy="1531337"/>
      </dsp:txXfrm>
    </dsp:sp>
    <dsp:sp modelId="{73A8AF2A-AE98-4B36-9F78-21378FBF0887}">
      <dsp:nvSpPr>
        <dsp:cNvPr id="0" name=""/>
        <dsp:cNvSpPr/>
      </dsp:nvSpPr>
      <dsp:spPr>
        <a:xfrm>
          <a:off x="828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Som vårdare orkar man inte relatera till hur många patienter som helst.</a:t>
          </a:r>
        </a:p>
      </dsp:txBody>
      <dsp:txXfrm>
        <a:off x="911350" y="2323781"/>
        <a:ext cx="1531337" cy="1531337"/>
      </dsp:txXfrm>
    </dsp:sp>
    <dsp:sp modelId="{A7148960-B279-4D24-A36A-7C080C46B503}">
      <dsp:nvSpPr>
        <dsp:cNvPr id="0" name=""/>
        <dsp:cNvSpPr/>
      </dsp:nvSpPr>
      <dsp:spPr>
        <a:xfrm>
          <a:off x="2656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Kontinuitet är navet i en effektiv vård.</a:t>
          </a:r>
        </a:p>
      </dsp:txBody>
      <dsp:txXfrm>
        <a:off x="2738912" y="2323781"/>
        <a:ext cx="1531337" cy="1531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E3F19-D958-4B52-AE85-D97914E08C63}">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3E925-CB9A-416C-8CE6-805A24C869C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DB5B0-6461-494E-825A-B2D793531133}">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Alla patienter ska ha en plan.</a:t>
          </a:r>
        </a:p>
      </dsp:txBody>
      <dsp:txXfrm>
        <a:off x="1435590" y="531"/>
        <a:ext cx="3746009" cy="1242935"/>
      </dsp:txXfrm>
    </dsp:sp>
    <dsp:sp modelId="{93CCF095-6E78-40BF-AA5B-69DE947F3EC0}">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AA291-B772-4BF3-8493-23DC31FB2EE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02C0B-0145-4A7B-BF5A-7E6643F2FFB3}">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En plan garanterar en strukturerad, målinriktad och säker vård.</a:t>
          </a:r>
        </a:p>
      </dsp:txBody>
      <dsp:txXfrm>
        <a:off x="1435590" y="1554201"/>
        <a:ext cx="3746009" cy="1242935"/>
      </dsp:txXfrm>
    </dsp:sp>
    <dsp:sp modelId="{8952FA8B-C64A-4EC1-B22D-16CDFB967650}">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E8734-6D68-4C05-B9BB-09B1B4176D9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5C7FB8-1699-4EA1-ABCF-87C962B35042}">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En plan främjar delaktighet och samverkan i team.</a:t>
          </a:r>
        </a:p>
      </dsp:txBody>
      <dsp:txXfrm>
        <a:off x="1435590" y="3107870"/>
        <a:ext cx="3746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B04D9-AF3C-428F-B323-23473B08824A}">
      <dsp:nvSpPr>
        <dsp:cNvPr id="0" name=""/>
        <dsp:cNvSpPr/>
      </dsp:nvSpPr>
      <dsp:spPr>
        <a:xfrm>
          <a:off x="0" y="1805"/>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B9BAE-9A5D-4573-B76E-810B2FB856C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F6680-4061-465E-A51B-7045E5A832A4}">
      <dsp:nvSpPr>
        <dsp:cNvPr id="0" name=""/>
        <dsp:cNvSpPr/>
      </dsp:nvSpPr>
      <dsp:spPr>
        <a:xfrm>
          <a:off x="1057183" y="1805"/>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Alla människor strävar efter att veta och förstå.</a:t>
          </a:r>
        </a:p>
      </dsp:txBody>
      <dsp:txXfrm>
        <a:off x="1057183" y="1805"/>
        <a:ext cx="4124416" cy="915310"/>
      </dsp:txXfrm>
    </dsp:sp>
    <dsp:sp modelId="{6AB11455-0E24-4F46-9A99-081636F29B56}">
      <dsp:nvSpPr>
        <dsp:cNvPr id="0" name=""/>
        <dsp:cNvSpPr/>
      </dsp:nvSpPr>
      <dsp:spPr>
        <a:xfrm>
          <a:off x="0" y="1145944"/>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B4E31C-D3AB-448C-8A98-EDA4A8E0D37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654FA-E653-4DEE-8168-2F6AE6440B0A}">
      <dsp:nvSpPr>
        <dsp:cNvPr id="0" name=""/>
        <dsp:cNvSpPr/>
      </dsp:nvSpPr>
      <dsp:spPr>
        <a:xfrm>
          <a:off x="1057183" y="1145944"/>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Vi ska främja ett lärande och förstå meningsskapandet,</a:t>
          </a:r>
        </a:p>
      </dsp:txBody>
      <dsp:txXfrm>
        <a:off x="1057183" y="1145944"/>
        <a:ext cx="4124416" cy="915310"/>
      </dsp:txXfrm>
    </dsp:sp>
    <dsp:sp modelId="{9B1456F5-D337-4D8D-8B75-B1D6B8D145D6}">
      <dsp:nvSpPr>
        <dsp:cNvPr id="0" name=""/>
        <dsp:cNvSpPr/>
      </dsp:nvSpPr>
      <dsp:spPr>
        <a:xfrm>
          <a:off x="0" y="2290082"/>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00346-1A3B-4E49-BD63-F855164BA4A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63463-BA3B-444B-9BC3-F182DBBFDF87}">
      <dsp:nvSpPr>
        <dsp:cNvPr id="0" name=""/>
        <dsp:cNvSpPr/>
      </dsp:nvSpPr>
      <dsp:spPr>
        <a:xfrm>
          <a:off x="1057183" y="2290082"/>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Berättelsen är navet i personcentrerad vård. </a:t>
          </a:r>
        </a:p>
      </dsp:txBody>
      <dsp:txXfrm>
        <a:off x="1057183" y="2290082"/>
        <a:ext cx="4124416" cy="915310"/>
      </dsp:txXfrm>
    </dsp:sp>
    <dsp:sp modelId="{03EC056D-2F57-4480-A232-7E81CE9D85FA}">
      <dsp:nvSpPr>
        <dsp:cNvPr id="0" name=""/>
        <dsp:cNvSpPr/>
      </dsp:nvSpPr>
      <dsp:spPr>
        <a:xfrm>
          <a:off x="0" y="3434221"/>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9B1D5-36BE-4566-A607-31222F989757}">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77D7D-BDF1-422B-A025-BB038A1A91D3}">
      <dsp:nvSpPr>
        <dsp:cNvPr id="0" name=""/>
        <dsp:cNvSpPr/>
      </dsp:nvSpPr>
      <dsp:spPr>
        <a:xfrm>
          <a:off x="1057183" y="3434221"/>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Genom att fråga efter förståelsen får vi berättelsen.</a:t>
          </a:r>
        </a:p>
      </dsp:txBody>
      <dsp:txXfrm>
        <a:off x="1057183" y="3434221"/>
        <a:ext cx="4124416" cy="915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FBC0-3E38-4B39-ADB6-7158D867C65D}">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F9FAE-40BA-44F4-B074-C47A3895370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3B3EBF-B486-49AD-A69E-E28C8265A208}">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a:t>Samverkan i team gynnar en personcentrerad och strukturerad vård.</a:t>
          </a:r>
        </a:p>
      </dsp:txBody>
      <dsp:txXfrm>
        <a:off x="1435590" y="531"/>
        <a:ext cx="3746009" cy="1242935"/>
      </dsp:txXfrm>
    </dsp:sp>
    <dsp:sp modelId="{3A387DD3-C612-41F7-BA2F-3C8E82D50CA0}">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3C4D44-D184-4DCB-8CE6-306C0EA0AE5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0562B-DD52-4044-9546-7F8E9DA481C7}">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a:t>När teamet delar samma bild av situationen och vilka mål som ska uppnås blir vården effektiv.</a:t>
          </a:r>
        </a:p>
      </dsp:txBody>
      <dsp:txXfrm>
        <a:off x="1435590" y="1554201"/>
        <a:ext cx="3746009" cy="1242935"/>
      </dsp:txXfrm>
    </dsp:sp>
    <dsp:sp modelId="{94B63D6C-0C97-43AF-A054-6FCE92E17215}">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7410C-C49E-4E93-A740-FC1F0525E95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CDAC-5D09-47D5-9C20-9ABF3A92DFC1}">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a:t>Omvårdnad handlar om hela människan och de konsekvenser som sjukdomen eller behandlingen ger i patientens dagliga liv.</a:t>
          </a:r>
        </a:p>
      </dsp:txBody>
      <dsp:txXfrm>
        <a:off x="1435590" y="3107870"/>
        <a:ext cx="3746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5297D-D137-40D6-AE2F-47B79D385BF6}">
      <dsp:nvSpPr>
        <dsp:cNvPr id="0" name=""/>
        <dsp:cNvSpPr/>
      </dsp:nvSpPr>
      <dsp:spPr>
        <a:xfrm>
          <a:off x="0" y="415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Alla människor har rätt till en värdig död och att vara delaktiga i hur de vill ha det i livets slutskede.</a:t>
          </a:r>
        </a:p>
      </dsp:txBody>
      <dsp:txXfrm>
        <a:off x="67110" y="108654"/>
        <a:ext cx="5047380" cy="1240530"/>
      </dsp:txXfrm>
    </dsp:sp>
    <dsp:sp modelId="{870178FC-52F8-4459-8CCD-A7A756FAE38E}">
      <dsp:nvSpPr>
        <dsp:cNvPr id="0" name=""/>
        <dsp:cNvSpPr/>
      </dsp:nvSpPr>
      <dsp:spPr>
        <a:xfrm>
          <a:off x="0" y="148829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Vi ska främja en värdig död med vårt vårdande.</a:t>
          </a:r>
        </a:p>
      </dsp:txBody>
      <dsp:txXfrm>
        <a:off x="67110" y="1555404"/>
        <a:ext cx="5047380" cy="1240530"/>
      </dsp:txXfrm>
    </dsp:sp>
    <dsp:sp modelId="{FBCB90FA-F30F-4870-A2B1-04324BFB847A}">
      <dsp:nvSpPr>
        <dsp:cNvPr id="0" name=""/>
        <dsp:cNvSpPr/>
      </dsp:nvSpPr>
      <dsp:spPr>
        <a:xfrm>
          <a:off x="0" y="29350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När</a:t>
          </a:r>
          <a:r>
            <a:rPr lang="en-US" sz="2500" kern="1200" dirty="0"/>
            <a:t> vi </a:t>
          </a:r>
          <a:r>
            <a:rPr lang="en-US" sz="2500" kern="1200" dirty="0" err="1"/>
            <a:t>vårdar</a:t>
          </a:r>
          <a:r>
            <a:rPr lang="en-US" sz="2500" kern="1200" dirty="0"/>
            <a:t> </a:t>
          </a:r>
          <a:r>
            <a:rPr lang="en-US" sz="2500" kern="1200" dirty="0" err="1"/>
            <a:t>långt</a:t>
          </a:r>
          <a:r>
            <a:rPr lang="en-US" sz="2500" kern="1200" dirty="0"/>
            <a:t> </a:t>
          </a:r>
          <a:r>
            <a:rPr lang="en-US" sz="2500" kern="1200" dirty="0" err="1"/>
            <a:t>utöver</a:t>
          </a:r>
          <a:r>
            <a:rPr lang="en-US" sz="2500" kern="1200" dirty="0"/>
            <a:t> </a:t>
          </a:r>
          <a:r>
            <a:rPr lang="en-US" sz="2500" kern="1200" dirty="0" err="1"/>
            <a:t>vad</a:t>
          </a:r>
          <a:r>
            <a:rPr lang="en-US" sz="2500" kern="1200" dirty="0"/>
            <a:t> </a:t>
          </a:r>
          <a:r>
            <a:rPr lang="en-US" sz="2500" kern="1200" dirty="0" err="1"/>
            <a:t>patienten</a:t>
          </a:r>
          <a:r>
            <a:rPr lang="en-US" sz="2500" kern="1200" dirty="0"/>
            <a:t> </a:t>
          </a:r>
          <a:r>
            <a:rPr lang="en-US" sz="2500" kern="1200" dirty="0" err="1"/>
            <a:t>önskar</a:t>
          </a:r>
          <a:r>
            <a:rPr lang="en-US" sz="2500" kern="1200" dirty="0"/>
            <a:t> </a:t>
          </a:r>
          <a:r>
            <a:rPr lang="en-US" sz="2500" kern="1200" dirty="0" err="1"/>
            <a:t>orsakar</a:t>
          </a:r>
          <a:r>
            <a:rPr lang="en-US" sz="2500" kern="1200" dirty="0"/>
            <a:t> vi </a:t>
          </a:r>
          <a:r>
            <a:rPr lang="en-US" sz="2500" kern="1200" dirty="0" err="1"/>
            <a:t>ett</a:t>
          </a:r>
          <a:r>
            <a:rPr lang="en-US" sz="2500" kern="1200" dirty="0"/>
            <a:t> </a:t>
          </a:r>
          <a:r>
            <a:rPr lang="en-US" sz="2500" kern="1200" dirty="0" err="1"/>
            <a:t>vårdlidande</a:t>
          </a:r>
          <a:r>
            <a:rPr lang="en-US" sz="2500" kern="1200" dirty="0"/>
            <a:t>. </a:t>
          </a:r>
        </a:p>
      </dsp:txBody>
      <dsp:txXfrm>
        <a:off x="67110" y="3002154"/>
        <a:ext cx="5047380" cy="1240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6CEE0-17EE-4D27-9C00-1037BDEE4506}">
      <dsp:nvSpPr>
        <dsp:cNvPr id="0" name=""/>
        <dsp:cNvSpPr/>
      </dsp:nvSpPr>
      <dsp:spPr>
        <a:xfrm>
          <a:off x="0" y="297638"/>
          <a:ext cx="5181600"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Tydlighet kring behandlingsbegränsningar skapar trygghet bland personalen och främjar ett etiskt vårdande.</a:t>
          </a:r>
        </a:p>
      </dsp:txBody>
      <dsp:txXfrm>
        <a:off x="59057" y="356695"/>
        <a:ext cx="5063486" cy="1091666"/>
      </dsp:txXfrm>
    </dsp:sp>
    <dsp:sp modelId="{1AAA0BBC-08EB-409A-8542-02C86E359798}">
      <dsp:nvSpPr>
        <dsp:cNvPr id="0" name=""/>
        <dsp:cNvSpPr/>
      </dsp:nvSpPr>
      <dsp:spPr>
        <a:xfrm>
          <a:off x="0" y="1570778"/>
          <a:ext cx="5181600"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Det blir tryggt för patienten och förhindrar vårdlidande.</a:t>
          </a:r>
        </a:p>
      </dsp:txBody>
      <dsp:txXfrm>
        <a:off x="59057" y="1629835"/>
        <a:ext cx="5063486" cy="1091666"/>
      </dsp:txXfrm>
    </dsp:sp>
    <dsp:sp modelId="{F11A6342-9E92-4041-A0C0-45DF38DBE9FA}">
      <dsp:nvSpPr>
        <dsp:cNvPr id="0" name=""/>
        <dsp:cNvSpPr/>
      </dsp:nvSpPr>
      <dsp:spPr>
        <a:xfrm>
          <a:off x="0" y="2843919"/>
          <a:ext cx="5181600"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Partnerskapet mellan patient och vårdare stärks.</a:t>
          </a:r>
        </a:p>
      </dsp:txBody>
      <dsp:txXfrm>
        <a:off x="59057" y="2902976"/>
        <a:ext cx="5063486" cy="10916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6CBF9-D507-4844-B524-9ADC2750C44B}" type="datetimeFigureOut">
              <a:rPr lang="en-SE" smtClean="0"/>
              <a:t>12/02/2024</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28439-0A0F-4C2D-9CB4-9288323DC083}" type="slidenum">
              <a:rPr lang="en-SE" smtClean="0"/>
              <a:t>‹#›</a:t>
            </a:fld>
            <a:endParaRPr lang="en-SE"/>
          </a:p>
        </p:txBody>
      </p:sp>
    </p:spTree>
    <p:extLst>
      <p:ext uri="{BB962C8B-B14F-4D97-AF65-F5344CB8AC3E}">
        <p14:creationId xmlns:p14="http://schemas.microsoft.com/office/powerpoint/2010/main" val="104779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11893E-40EB-45DD-BDF4-5D39FA7737A3}" type="slidenum">
              <a:rPr lang="sv-SE" smtClean="0"/>
              <a:t>17</a:t>
            </a:fld>
            <a:endParaRPr lang="sv-SE"/>
          </a:p>
        </p:txBody>
      </p:sp>
    </p:spTree>
    <p:extLst>
      <p:ext uri="{BB962C8B-B14F-4D97-AF65-F5344CB8AC3E}">
        <p14:creationId xmlns:p14="http://schemas.microsoft.com/office/powerpoint/2010/main" val="359813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BC80EA-FBCE-4396-9B7E-2309A8753C8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54AA80B3-F02C-4DD7-8A54-F813D643D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9A82D334-88BA-4E94-A5CD-012CE0942751}"/>
              </a:ext>
            </a:extLst>
          </p:cNvPr>
          <p:cNvSpPr>
            <a:spLocks noGrp="1"/>
          </p:cNvSpPr>
          <p:nvPr>
            <p:ph type="dt" sz="half" idx="10"/>
          </p:nvPr>
        </p:nvSpPr>
        <p:spPr/>
        <p:txBody>
          <a:bodyPr/>
          <a:lstStyle/>
          <a:p>
            <a:fld id="{8CE005AB-ABC1-42CF-8826-CBECF5D8C474}" type="datetime8">
              <a:rPr lang="LID4096" smtClean="0"/>
              <a:t>12/02/2024 14:23</a:t>
            </a:fld>
            <a:endParaRPr lang="en-SE"/>
          </a:p>
        </p:txBody>
      </p:sp>
      <p:sp>
        <p:nvSpPr>
          <p:cNvPr id="5" name="Platshållare för sidfot 4">
            <a:extLst>
              <a:ext uri="{FF2B5EF4-FFF2-40B4-BE49-F238E27FC236}">
                <a16:creationId xmlns:a16="http://schemas.microsoft.com/office/drawing/2014/main" id="{C1589FB0-9E78-4BDA-8D18-A8EC8216BFBD}"/>
              </a:ext>
            </a:extLst>
          </p:cNvPr>
          <p:cNvSpPr>
            <a:spLocks noGrp="1"/>
          </p:cNvSpPr>
          <p:nvPr>
            <p:ph type="ftr" sz="quarter" idx="11"/>
          </p:nvPr>
        </p:nvSpPr>
        <p:spPr/>
        <p:txBody>
          <a:bodyPr/>
          <a:lstStyle/>
          <a:p>
            <a:r>
              <a:rPr lang="sv-SE"/>
              <a:t>Mölighet att leva väl- Cancerfonden Lund 2024</a:t>
            </a:r>
            <a:endParaRPr lang="en-SE"/>
          </a:p>
        </p:txBody>
      </p:sp>
      <p:sp>
        <p:nvSpPr>
          <p:cNvPr id="6" name="Platshållare för bildnummer 5">
            <a:extLst>
              <a:ext uri="{FF2B5EF4-FFF2-40B4-BE49-F238E27FC236}">
                <a16:creationId xmlns:a16="http://schemas.microsoft.com/office/drawing/2014/main" id="{A116139C-7368-475A-B4C9-C9CB77B39EFE}"/>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345310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0604F7-EB56-4F8C-A1C8-1FACCD06F9D7}"/>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74BAF6FA-68DD-4C5F-859D-52E12A4B15A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7DC235D2-6E9F-48B4-86EE-95FE5F283CB2}"/>
              </a:ext>
            </a:extLst>
          </p:cNvPr>
          <p:cNvSpPr>
            <a:spLocks noGrp="1"/>
          </p:cNvSpPr>
          <p:nvPr>
            <p:ph type="dt" sz="half" idx="10"/>
          </p:nvPr>
        </p:nvSpPr>
        <p:spPr/>
        <p:txBody>
          <a:bodyPr/>
          <a:lstStyle/>
          <a:p>
            <a:fld id="{E6E3C168-9DEF-4692-8DB6-3C34BC587F37}" type="datetime8">
              <a:rPr lang="LID4096" smtClean="0"/>
              <a:t>12/02/2024 14:23</a:t>
            </a:fld>
            <a:endParaRPr lang="en-SE"/>
          </a:p>
        </p:txBody>
      </p:sp>
      <p:sp>
        <p:nvSpPr>
          <p:cNvPr id="5" name="Platshållare för sidfot 4">
            <a:extLst>
              <a:ext uri="{FF2B5EF4-FFF2-40B4-BE49-F238E27FC236}">
                <a16:creationId xmlns:a16="http://schemas.microsoft.com/office/drawing/2014/main" id="{60864F5C-45D1-4248-9704-D733357EC90F}"/>
              </a:ext>
            </a:extLst>
          </p:cNvPr>
          <p:cNvSpPr>
            <a:spLocks noGrp="1"/>
          </p:cNvSpPr>
          <p:nvPr>
            <p:ph type="ftr" sz="quarter" idx="11"/>
          </p:nvPr>
        </p:nvSpPr>
        <p:spPr/>
        <p:txBody>
          <a:bodyPr/>
          <a:lstStyle/>
          <a:p>
            <a:r>
              <a:rPr lang="sv-SE"/>
              <a:t>Mölighet att leva väl- Cancerfonden Lund 2024</a:t>
            </a:r>
            <a:endParaRPr lang="en-SE"/>
          </a:p>
        </p:txBody>
      </p:sp>
      <p:sp>
        <p:nvSpPr>
          <p:cNvPr id="6" name="Platshållare för bildnummer 5">
            <a:extLst>
              <a:ext uri="{FF2B5EF4-FFF2-40B4-BE49-F238E27FC236}">
                <a16:creationId xmlns:a16="http://schemas.microsoft.com/office/drawing/2014/main" id="{7D6ED183-8641-45A4-A0FA-13050FEB0686}"/>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80997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BC89094-CC89-4E9F-878D-9E89BCD4D50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SE"/>
          </a:p>
        </p:txBody>
      </p:sp>
      <p:sp>
        <p:nvSpPr>
          <p:cNvPr id="3" name="Platshållare för lodrät text 2">
            <a:extLst>
              <a:ext uri="{FF2B5EF4-FFF2-40B4-BE49-F238E27FC236}">
                <a16:creationId xmlns:a16="http://schemas.microsoft.com/office/drawing/2014/main" id="{DCE46B92-AE5F-42C4-9AA6-5A918F5A806D}"/>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30E73121-C897-4BB6-BB91-0798D5DF0FB6}"/>
              </a:ext>
            </a:extLst>
          </p:cNvPr>
          <p:cNvSpPr>
            <a:spLocks noGrp="1"/>
          </p:cNvSpPr>
          <p:nvPr>
            <p:ph type="dt" sz="half" idx="10"/>
          </p:nvPr>
        </p:nvSpPr>
        <p:spPr/>
        <p:txBody>
          <a:bodyPr/>
          <a:lstStyle/>
          <a:p>
            <a:fld id="{E66B2176-5B0C-4266-A6CB-C8EAD7A152A0}" type="datetime8">
              <a:rPr lang="LID4096" smtClean="0"/>
              <a:t>12/02/2024 14:23</a:t>
            </a:fld>
            <a:endParaRPr lang="en-SE"/>
          </a:p>
        </p:txBody>
      </p:sp>
      <p:sp>
        <p:nvSpPr>
          <p:cNvPr id="5" name="Platshållare för sidfot 4">
            <a:extLst>
              <a:ext uri="{FF2B5EF4-FFF2-40B4-BE49-F238E27FC236}">
                <a16:creationId xmlns:a16="http://schemas.microsoft.com/office/drawing/2014/main" id="{BAB86CFB-FC5C-47EC-9D5A-51F5AAD56F59}"/>
              </a:ext>
            </a:extLst>
          </p:cNvPr>
          <p:cNvSpPr>
            <a:spLocks noGrp="1"/>
          </p:cNvSpPr>
          <p:nvPr>
            <p:ph type="ftr" sz="quarter" idx="11"/>
          </p:nvPr>
        </p:nvSpPr>
        <p:spPr/>
        <p:txBody>
          <a:bodyPr/>
          <a:lstStyle/>
          <a:p>
            <a:r>
              <a:rPr lang="sv-SE"/>
              <a:t>Mölighet att leva väl- Cancerfonden Lund 2024</a:t>
            </a:r>
            <a:endParaRPr lang="en-SE"/>
          </a:p>
        </p:txBody>
      </p:sp>
      <p:sp>
        <p:nvSpPr>
          <p:cNvPr id="6" name="Platshållare för bildnummer 5">
            <a:extLst>
              <a:ext uri="{FF2B5EF4-FFF2-40B4-BE49-F238E27FC236}">
                <a16:creationId xmlns:a16="http://schemas.microsoft.com/office/drawing/2014/main" id="{A5029149-53FD-423C-A62F-8E8A8A460381}"/>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348554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ld och punkttext">
    <p:spTree>
      <p:nvGrpSpPr>
        <p:cNvPr id="1" name=""/>
        <p:cNvGrpSpPr/>
        <p:nvPr/>
      </p:nvGrpSpPr>
      <p:grpSpPr>
        <a:xfrm>
          <a:off x="0" y="0"/>
          <a:ext cx="0" cy="0"/>
          <a:chOff x="0" y="0"/>
          <a:chExt cx="0" cy="0"/>
        </a:xfrm>
      </p:grpSpPr>
      <p:sp>
        <p:nvSpPr>
          <p:cNvPr id="5" name="Rektangel 15"/>
          <p:cNvSpPr>
            <a:spLocks noChangeArrowheads="1"/>
          </p:cNvSpPr>
          <p:nvPr userDrawn="1"/>
        </p:nvSpPr>
        <p:spPr bwMode="auto">
          <a:xfrm>
            <a:off x="10273965" y="5396955"/>
            <a:ext cx="1692259" cy="130666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7228"/>
            <a:endParaRPr lang="sv-SE" sz="1805"/>
          </a:p>
        </p:txBody>
      </p:sp>
      <p:pic>
        <p:nvPicPr>
          <p:cNvPr id="6" name="Bildobjekt 7" descr="Lunds_universitet RGB 15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98655" y="5587941"/>
            <a:ext cx="1040728" cy="9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3" name="Platshållare för innehåll 2"/>
          <p:cNvSpPr>
            <a:spLocks noGrp="1"/>
          </p:cNvSpPr>
          <p:nvPr>
            <p:ph sz="half" idx="1"/>
          </p:nvPr>
        </p:nvSpPr>
        <p:spPr>
          <a:xfrm>
            <a:off x="1002658" y="1670562"/>
            <a:ext cx="4241801" cy="3729603"/>
          </a:xfrm>
        </p:spPr>
        <p:txBody>
          <a:bodyPr/>
          <a:lstStyle>
            <a:lvl1pPr marL="0" indent="0">
              <a:spcAft>
                <a:spcPts val="0"/>
              </a:spcAft>
              <a:buNone/>
              <a:defRPr sz="2206"/>
            </a:lvl1pPr>
            <a:lvl2pPr>
              <a:defRPr sz="1805"/>
            </a:lvl2pPr>
            <a:lvl3pPr>
              <a:defRPr sz="1604"/>
            </a:lvl3pPr>
            <a:lvl4pPr>
              <a:defRPr sz="1404"/>
            </a:lvl4pPr>
            <a:lvl5pPr>
              <a:defRPr sz="1805"/>
            </a:lvl5pPr>
            <a:lvl6pPr>
              <a:defRPr sz="1805"/>
            </a:lvl6pPr>
            <a:lvl7pPr>
              <a:defRPr sz="1805"/>
            </a:lvl7pPr>
            <a:lvl8pPr>
              <a:defRPr sz="1805"/>
            </a:lvl8pPr>
            <a:lvl9pPr>
              <a:defRPr sz="1805"/>
            </a:lvl9pPr>
          </a:lstStyle>
          <a:p>
            <a:pPr lvl="0"/>
            <a:r>
              <a:rPr lang="en-US"/>
              <a:t>Click to edit Master text styles</a:t>
            </a:r>
          </a:p>
        </p:txBody>
      </p:sp>
      <p:sp>
        <p:nvSpPr>
          <p:cNvPr id="4" name="Platshållare för innehåll 3"/>
          <p:cNvSpPr>
            <a:spLocks noGrp="1"/>
          </p:cNvSpPr>
          <p:nvPr>
            <p:ph sz="half" idx="2"/>
          </p:nvPr>
        </p:nvSpPr>
        <p:spPr>
          <a:xfrm>
            <a:off x="5487476" y="1670561"/>
            <a:ext cx="5706802" cy="3729603"/>
          </a:xfrm>
        </p:spPr>
        <p:txBody>
          <a:bodyPr/>
          <a:lstStyle>
            <a:lvl1pPr>
              <a:spcAft>
                <a:spcPts val="0"/>
              </a:spcAft>
              <a:buClr>
                <a:schemeClr val="tx2"/>
              </a:buClr>
              <a:defRPr sz="2206"/>
            </a:lvl1pPr>
            <a:lvl2pPr>
              <a:spcAft>
                <a:spcPts val="0"/>
              </a:spcAft>
              <a:buClr>
                <a:schemeClr val="tx2"/>
              </a:buClr>
              <a:defRPr sz="2206"/>
            </a:lvl2pPr>
            <a:lvl3pPr>
              <a:spcAft>
                <a:spcPts val="0"/>
              </a:spcAft>
              <a:buClr>
                <a:schemeClr val="tx2"/>
              </a:buClr>
              <a:defRPr sz="2005"/>
            </a:lvl3pPr>
            <a:lvl4pPr>
              <a:spcAft>
                <a:spcPts val="0"/>
              </a:spcAft>
              <a:buClr>
                <a:schemeClr val="tx2"/>
              </a:buClr>
              <a:defRPr sz="20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1097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agram och punkttext">
    <p:spTree>
      <p:nvGrpSpPr>
        <p:cNvPr id="1" name=""/>
        <p:cNvGrpSpPr/>
        <p:nvPr/>
      </p:nvGrpSpPr>
      <p:grpSpPr>
        <a:xfrm>
          <a:off x="0" y="0"/>
          <a:ext cx="0" cy="0"/>
          <a:chOff x="0" y="0"/>
          <a:chExt cx="0" cy="0"/>
        </a:xfrm>
      </p:grpSpPr>
      <p:sp>
        <p:nvSpPr>
          <p:cNvPr id="5" name="Rektangel 15"/>
          <p:cNvSpPr>
            <a:spLocks noChangeArrowheads="1"/>
          </p:cNvSpPr>
          <p:nvPr userDrawn="1"/>
        </p:nvSpPr>
        <p:spPr bwMode="auto">
          <a:xfrm>
            <a:off x="10273965" y="5396955"/>
            <a:ext cx="1692259" cy="130666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7228"/>
            <a:endParaRPr lang="sv-SE" sz="1805"/>
          </a:p>
        </p:txBody>
      </p:sp>
      <p:pic>
        <p:nvPicPr>
          <p:cNvPr id="6" name="Bildobjekt 7" descr="Lunds_universitet RGB 15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98655" y="5587941"/>
            <a:ext cx="1040728" cy="9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lvl1pPr>
              <a:defRPr/>
            </a:lvl1pPr>
          </a:lstStyle>
          <a:p>
            <a:r>
              <a:rPr lang="en-US"/>
              <a:t>Click to edit Master title style</a:t>
            </a:r>
            <a:endParaRPr lang="sv-SE" dirty="0"/>
          </a:p>
        </p:txBody>
      </p:sp>
      <p:sp>
        <p:nvSpPr>
          <p:cNvPr id="3" name="Platshållare för innehåll 2"/>
          <p:cNvSpPr>
            <a:spLocks noGrp="1"/>
          </p:cNvSpPr>
          <p:nvPr>
            <p:ph sz="half" idx="1"/>
          </p:nvPr>
        </p:nvSpPr>
        <p:spPr>
          <a:xfrm>
            <a:off x="1004155" y="1670562"/>
            <a:ext cx="5921827" cy="3729603"/>
          </a:xfrm>
        </p:spPr>
        <p:txBody>
          <a:bodyPr/>
          <a:lstStyle>
            <a:lvl1pPr marL="0" indent="0">
              <a:spcAft>
                <a:spcPts val="0"/>
              </a:spcAft>
              <a:buNone/>
              <a:defRPr sz="2206"/>
            </a:lvl1pPr>
            <a:lvl2pPr>
              <a:defRPr sz="1805"/>
            </a:lvl2pPr>
            <a:lvl3pPr>
              <a:defRPr sz="1604"/>
            </a:lvl3pPr>
            <a:lvl4pPr>
              <a:defRPr sz="1404"/>
            </a:lvl4pPr>
            <a:lvl5pPr>
              <a:defRPr sz="1805"/>
            </a:lvl5pPr>
            <a:lvl6pPr>
              <a:defRPr sz="1805"/>
            </a:lvl6pPr>
            <a:lvl7pPr>
              <a:defRPr sz="1805"/>
            </a:lvl7pPr>
            <a:lvl8pPr>
              <a:defRPr sz="1805"/>
            </a:lvl8pPr>
            <a:lvl9pPr>
              <a:defRPr sz="1805"/>
            </a:lvl9pPr>
          </a:lstStyle>
          <a:p>
            <a:pPr lvl="0"/>
            <a:r>
              <a:rPr lang="en-US"/>
              <a:t>Click to edit Master text styles</a:t>
            </a:r>
          </a:p>
        </p:txBody>
      </p:sp>
      <p:sp>
        <p:nvSpPr>
          <p:cNvPr id="4" name="Platshållare för innehåll 3"/>
          <p:cNvSpPr>
            <a:spLocks noGrp="1"/>
          </p:cNvSpPr>
          <p:nvPr>
            <p:ph sz="half" idx="2"/>
          </p:nvPr>
        </p:nvSpPr>
        <p:spPr>
          <a:xfrm>
            <a:off x="7242092" y="1670562"/>
            <a:ext cx="3952186" cy="3729603"/>
          </a:xfrm>
        </p:spPr>
        <p:txBody>
          <a:bodyPr/>
          <a:lstStyle>
            <a:lvl1pPr>
              <a:spcAft>
                <a:spcPts val="0"/>
              </a:spcAft>
              <a:buClr>
                <a:schemeClr val="tx2"/>
              </a:buClr>
              <a:defRPr sz="2206"/>
            </a:lvl1pPr>
            <a:lvl2pPr>
              <a:spcAft>
                <a:spcPts val="0"/>
              </a:spcAft>
              <a:buClr>
                <a:schemeClr val="tx2"/>
              </a:buClr>
              <a:defRPr sz="2206"/>
            </a:lvl2pPr>
            <a:lvl3pPr>
              <a:spcAft>
                <a:spcPts val="0"/>
              </a:spcAft>
              <a:buClr>
                <a:schemeClr val="tx2"/>
              </a:buClr>
              <a:defRPr sz="2005"/>
            </a:lvl3pPr>
            <a:lvl4pPr>
              <a:spcAft>
                <a:spcPts val="0"/>
              </a:spcAft>
              <a:buClr>
                <a:schemeClr val="tx2"/>
              </a:buClr>
              <a:defRPr sz="20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6449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5A2C3B-5C3A-4510-9453-70A20037DB39}"/>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85F905EB-E738-4514-AB94-A4C7F4B742BD}"/>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10916155-12FD-4769-AB40-1FEB9D31DDF0}"/>
              </a:ext>
            </a:extLst>
          </p:cNvPr>
          <p:cNvSpPr>
            <a:spLocks noGrp="1"/>
          </p:cNvSpPr>
          <p:nvPr>
            <p:ph type="dt" sz="half" idx="10"/>
          </p:nvPr>
        </p:nvSpPr>
        <p:spPr/>
        <p:txBody>
          <a:bodyPr/>
          <a:lstStyle/>
          <a:p>
            <a:fld id="{111FAB92-051A-43DB-922D-3BDFF0A3FC64}" type="datetime8">
              <a:rPr lang="LID4096" smtClean="0"/>
              <a:t>12/02/2024 14:23</a:t>
            </a:fld>
            <a:endParaRPr lang="en-SE"/>
          </a:p>
        </p:txBody>
      </p:sp>
      <p:sp>
        <p:nvSpPr>
          <p:cNvPr id="5" name="Platshållare för sidfot 4">
            <a:extLst>
              <a:ext uri="{FF2B5EF4-FFF2-40B4-BE49-F238E27FC236}">
                <a16:creationId xmlns:a16="http://schemas.microsoft.com/office/drawing/2014/main" id="{45F4E208-0700-4780-85FF-E5C57C79E4F9}"/>
              </a:ext>
            </a:extLst>
          </p:cNvPr>
          <p:cNvSpPr>
            <a:spLocks noGrp="1"/>
          </p:cNvSpPr>
          <p:nvPr>
            <p:ph type="ftr" sz="quarter" idx="11"/>
          </p:nvPr>
        </p:nvSpPr>
        <p:spPr/>
        <p:txBody>
          <a:bodyPr/>
          <a:lstStyle/>
          <a:p>
            <a:r>
              <a:rPr lang="sv-SE"/>
              <a:t>Mölighet att leva väl- Cancerfonden Lund 2024</a:t>
            </a:r>
            <a:endParaRPr lang="en-SE"/>
          </a:p>
        </p:txBody>
      </p:sp>
      <p:sp>
        <p:nvSpPr>
          <p:cNvPr id="6" name="Platshållare för bildnummer 5">
            <a:extLst>
              <a:ext uri="{FF2B5EF4-FFF2-40B4-BE49-F238E27FC236}">
                <a16:creationId xmlns:a16="http://schemas.microsoft.com/office/drawing/2014/main" id="{330E2CAE-C4B5-48B6-99AE-3E8396A974CA}"/>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237150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146F4B-A576-496D-9B2F-383C26C1027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6116D92B-3964-4300-861F-91FD0A1275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94A188F6-B8A1-493F-993D-2BD50AE1DC27}"/>
              </a:ext>
            </a:extLst>
          </p:cNvPr>
          <p:cNvSpPr>
            <a:spLocks noGrp="1"/>
          </p:cNvSpPr>
          <p:nvPr>
            <p:ph type="dt" sz="half" idx="10"/>
          </p:nvPr>
        </p:nvSpPr>
        <p:spPr/>
        <p:txBody>
          <a:bodyPr/>
          <a:lstStyle/>
          <a:p>
            <a:fld id="{96471F45-2499-43B8-A43D-0CA2C4CCF581}" type="datetime8">
              <a:rPr lang="LID4096" smtClean="0"/>
              <a:t>12/02/2024 14:23</a:t>
            </a:fld>
            <a:endParaRPr lang="en-SE"/>
          </a:p>
        </p:txBody>
      </p:sp>
      <p:sp>
        <p:nvSpPr>
          <p:cNvPr id="5" name="Platshållare för sidfot 4">
            <a:extLst>
              <a:ext uri="{FF2B5EF4-FFF2-40B4-BE49-F238E27FC236}">
                <a16:creationId xmlns:a16="http://schemas.microsoft.com/office/drawing/2014/main" id="{BFAC366B-85DA-435E-BBD6-FBD4315C971F}"/>
              </a:ext>
            </a:extLst>
          </p:cNvPr>
          <p:cNvSpPr>
            <a:spLocks noGrp="1"/>
          </p:cNvSpPr>
          <p:nvPr>
            <p:ph type="ftr" sz="quarter" idx="11"/>
          </p:nvPr>
        </p:nvSpPr>
        <p:spPr/>
        <p:txBody>
          <a:bodyPr/>
          <a:lstStyle/>
          <a:p>
            <a:r>
              <a:rPr lang="sv-SE"/>
              <a:t>Mölighet att leva väl- Cancerfonden Lund 2024</a:t>
            </a:r>
            <a:endParaRPr lang="en-SE"/>
          </a:p>
        </p:txBody>
      </p:sp>
      <p:sp>
        <p:nvSpPr>
          <p:cNvPr id="6" name="Platshållare för bildnummer 5">
            <a:extLst>
              <a:ext uri="{FF2B5EF4-FFF2-40B4-BE49-F238E27FC236}">
                <a16:creationId xmlns:a16="http://schemas.microsoft.com/office/drawing/2014/main" id="{0C3914B9-AED2-4C20-9E69-F4FABCC3F627}"/>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195552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F59908-F4F2-4BA0-AB18-D22A574439F5}"/>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8C06EA97-E4EF-4EF0-B900-4A990C25B359}"/>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8569C7EE-F156-4FA0-815E-FCE3A3CA41E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8B5ACD9A-329B-40F8-842E-DF712DC72A27}"/>
              </a:ext>
            </a:extLst>
          </p:cNvPr>
          <p:cNvSpPr>
            <a:spLocks noGrp="1"/>
          </p:cNvSpPr>
          <p:nvPr>
            <p:ph type="dt" sz="half" idx="10"/>
          </p:nvPr>
        </p:nvSpPr>
        <p:spPr/>
        <p:txBody>
          <a:bodyPr/>
          <a:lstStyle/>
          <a:p>
            <a:fld id="{CEB18DBC-B47F-45A0-95DD-30B992D8DC01}" type="datetime8">
              <a:rPr lang="LID4096" smtClean="0"/>
              <a:t>12/02/2024 14:23</a:t>
            </a:fld>
            <a:endParaRPr lang="en-SE"/>
          </a:p>
        </p:txBody>
      </p:sp>
      <p:sp>
        <p:nvSpPr>
          <p:cNvPr id="6" name="Platshållare för sidfot 5">
            <a:extLst>
              <a:ext uri="{FF2B5EF4-FFF2-40B4-BE49-F238E27FC236}">
                <a16:creationId xmlns:a16="http://schemas.microsoft.com/office/drawing/2014/main" id="{AF7CDEEC-FDA6-45FF-920A-2029A2CFA2F5}"/>
              </a:ext>
            </a:extLst>
          </p:cNvPr>
          <p:cNvSpPr>
            <a:spLocks noGrp="1"/>
          </p:cNvSpPr>
          <p:nvPr>
            <p:ph type="ftr" sz="quarter" idx="11"/>
          </p:nvPr>
        </p:nvSpPr>
        <p:spPr/>
        <p:txBody>
          <a:bodyPr/>
          <a:lstStyle/>
          <a:p>
            <a:r>
              <a:rPr lang="sv-SE"/>
              <a:t>Mölighet att leva väl- Cancerfonden Lund 2024</a:t>
            </a:r>
            <a:endParaRPr lang="en-SE"/>
          </a:p>
        </p:txBody>
      </p:sp>
      <p:sp>
        <p:nvSpPr>
          <p:cNvPr id="7" name="Platshållare för bildnummer 6">
            <a:extLst>
              <a:ext uri="{FF2B5EF4-FFF2-40B4-BE49-F238E27FC236}">
                <a16:creationId xmlns:a16="http://schemas.microsoft.com/office/drawing/2014/main" id="{748F09CC-E741-4058-A92B-9D17FD69123D}"/>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425409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147FC6-C0B6-4433-B8BE-BC43DD6618B1}"/>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A90BD7BB-FCA8-4076-A4ED-824E3B13C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FFF6CBA-4FC8-41CC-97F5-D188D503DAD2}"/>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text 4">
            <a:extLst>
              <a:ext uri="{FF2B5EF4-FFF2-40B4-BE49-F238E27FC236}">
                <a16:creationId xmlns:a16="http://schemas.microsoft.com/office/drawing/2014/main" id="{051A69CF-04D1-40CD-847A-85F0513B4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4CE988A-34E4-4FA6-A560-64594A504F3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7" name="Platshållare för datum 6">
            <a:extLst>
              <a:ext uri="{FF2B5EF4-FFF2-40B4-BE49-F238E27FC236}">
                <a16:creationId xmlns:a16="http://schemas.microsoft.com/office/drawing/2014/main" id="{0BD31D59-70D8-4F06-A7CB-7C268CE63325}"/>
              </a:ext>
            </a:extLst>
          </p:cNvPr>
          <p:cNvSpPr>
            <a:spLocks noGrp="1"/>
          </p:cNvSpPr>
          <p:nvPr>
            <p:ph type="dt" sz="half" idx="10"/>
          </p:nvPr>
        </p:nvSpPr>
        <p:spPr/>
        <p:txBody>
          <a:bodyPr/>
          <a:lstStyle/>
          <a:p>
            <a:fld id="{720E61AF-6C59-48D7-9080-FE0E3586C27E}" type="datetime8">
              <a:rPr lang="LID4096" smtClean="0"/>
              <a:t>12/02/2024 14:23</a:t>
            </a:fld>
            <a:endParaRPr lang="en-SE"/>
          </a:p>
        </p:txBody>
      </p:sp>
      <p:sp>
        <p:nvSpPr>
          <p:cNvPr id="8" name="Platshållare för sidfot 7">
            <a:extLst>
              <a:ext uri="{FF2B5EF4-FFF2-40B4-BE49-F238E27FC236}">
                <a16:creationId xmlns:a16="http://schemas.microsoft.com/office/drawing/2014/main" id="{A3B33BF1-867F-4184-B7A9-B431504AD118}"/>
              </a:ext>
            </a:extLst>
          </p:cNvPr>
          <p:cNvSpPr>
            <a:spLocks noGrp="1"/>
          </p:cNvSpPr>
          <p:nvPr>
            <p:ph type="ftr" sz="quarter" idx="11"/>
          </p:nvPr>
        </p:nvSpPr>
        <p:spPr/>
        <p:txBody>
          <a:bodyPr/>
          <a:lstStyle/>
          <a:p>
            <a:r>
              <a:rPr lang="sv-SE"/>
              <a:t>Mölighet att leva väl- Cancerfonden Lund 2024</a:t>
            </a:r>
            <a:endParaRPr lang="en-SE"/>
          </a:p>
        </p:txBody>
      </p:sp>
      <p:sp>
        <p:nvSpPr>
          <p:cNvPr id="9" name="Platshållare för bildnummer 8">
            <a:extLst>
              <a:ext uri="{FF2B5EF4-FFF2-40B4-BE49-F238E27FC236}">
                <a16:creationId xmlns:a16="http://schemas.microsoft.com/office/drawing/2014/main" id="{B4936041-6A3C-4354-AFAB-2DBBE900D826}"/>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352811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1252B8-B030-42C3-8128-94496D5FA780}"/>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5EDE59CC-AA3E-4E07-9D00-BE0D086211A1}"/>
              </a:ext>
            </a:extLst>
          </p:cNvPr>
          <p:cNvSpPr>
            <a:spLocks noGrp="1"/>
          </p:cNvSpPr>
          <p:nvPr>
            <p:ph type="dt" sz="half" idx="10"/>
          </p:nvPr>
        </p:nvSpPr>
        <p:spPr/>
        <p:txBody>
          <a:bodyPr/>
          <a:lstStyle/>
          <a:p>
            <a:fld id="{B8B71CB2-815E-41AB-9994-EF6F50B0D389}" type="datetime8">
              <a:rPr lang="LID4096" smtClean="0"/>
              <a:t>12/02/2024 14:23</a:t>
            </a:fld>
            <a:endParaRPr lang="en-SE"/>
          </a:p>
        </p:txBody>
      </p:sp>
      <p:sp>
        <p:nvSpPr>
          <p:cNvPr id="4" name="Platshållare för sidfot 3">
            <a:extLst>
              <a:ext uri="{FF2B5EF4-FFF2-40B4-BE49-F238E27FC236}">
                <a16:creationId xmlns:a16="http://schemas.microsoft.com/office/drawing/2014/main" id="{D8B02F01-2C1E-4DD0-A6C7-FA1EBE24422D}"/>
              </a:ext>
            </a:extLst>
          </p:cNvPr>
          <p:cNvSpPr>
            <a:spLocks noGrp="1"/>
          </p:cNvSpPr>
          <p:nvPr>
            <p:ph type="ftr" sz="quarter" idx="11"/>
          </p:nvPr>
        </p:nvSpPr>
        <p:spPr/>
        <p:txBody>
          <a:bodyPr/>
          <a:lstStyle/>
          <a:p>
            <a:r>
              <a:rPr lang="sv-SE"/>
              <a:t>Mölighet att leva väl- Cancerfonden Lund 2024</a:t>
            </a:r>
            <a:endParaRPr lang="en-SE"/>
          </a:p>
        </p:txBody>
      </p:sp>
      <p:sp>
        <p:nvSpPr>
          <p:cNvPr id="5" name="Platshållare för bildnummer 4">
            <a:extLst>
              <a:ext uri="{FF2B5EF4-FFF2-40B4-BE49-F238E27FC236}">
                <a16:creationId xmlns:a16="http://schemas.microsoft.com/office/drawing/2014/main" id="{E8707D9B-F2CB-409D-B1FF-904BF48C5AD0}"/>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83021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24B8E6-B7F0-4A16-AC10-3A8DC8171EFF}"/>
              </a:ext>
            </a:extLst>
          </p:cNvPr>
          <p:cNvSpPr>
            <a:spLocks noGrp="1"/>
          </p:cNvSpPr>
          <p:nvPr>
            <p:ph type="dt" sz="half" idx="10"/>
          </p:nvPr>
        </p:nvSpPr>
        <p:spPr/>
        <p:txBody>
          <a:bodyPr/>
          <a:lstStyle/>
          <a:p>
            <a:fld id="{EB326E20-3850-4908-8CD1-D1590DCEFB3A}" type="datetime8">
              <a:rPr lang="LID4096" smtClean="0"/>
              <a:t>12/02/2024 14:23</a:t>
            </a:fld>
            <a:endParaRPr lang="en-SE"/>
          </a:p>
        </p:txBody>
      </p:sp>
      <p:sp>
        <p:nvSpPr>
          <p:cNvPr id="3" name="Platshållare för sidfot 2">
            <a:extLst>
              <a:ext uri="{FF2B5EF4-FFF2-40B4-BE49-F238E27FC236}">
                <a16:creationId xmlns:a16="http://schemas.microsoft.com/office/drawing/2014/main" id="{C4C34861-C72C-40D2-9AE1-FE03FC75D3C7}"/>
              </a:ext>
            </a:extLst>
          </p:cNvPr>
          <p:cNvSpPr>
            <a:spLocks noGrp="1"/>
          </p:cNvSpPr>
          <p:nvPr>
            <p:ph type="ftr" sz="quarter" idx="11"/>
          </p:nvPr>
        </p:nvSpPr>
        <p:spPr/>
        <p:txBody>
          <a:bodyPr/>
          <a:lstStyle/>
          <a:p>
            <a:r>
              <a:rPr lang="sv-SE"/>
              <a:t>Mölighet att leva väl- Cancerfonden Lund 2024</a:t>
            </a:r>
            <a:endParaRPr lang="en-SE"/>
          </a:p>
        </p:txBody>
      </p:sp>
      <p:sp>
        <p:nvSpPr>
          <p:cNvPr id="4" name="Platshållare för bildnummer 3">
            <a:extLst>
              <a:ext uri="{FF2B5EF4-FFF2-40B4-BE49-F238E27FC236}">
                <a16:creationId xmlns:a16="http://schemas.microsoft.com/office/drawing/2014/main" id="{B50B5561-0A03-4F0E-85C8-CF2211B85973}"/>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5393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D59ECB-8339-4CF0-ACA3-8CAC226CED8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90C95106-1E18-4839-9800-0ED9BEAF0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text 3">
            <a:extLst>
              <a:ext uri="{FF2B5EF4-FFF2-40B4-BE49-F238E27FC236}">
                <a16:creationId xmlns:a16="http://schemas.microsoft.com/office/drawing/2014/main" id="{F76482D0-718C-4C8B-8F2A-CFE6FD8BE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F26B6B3-91B8-403D-8609-909559A894EB}"/>
              </a:ext>
            </a:extLst>
          </p:cNvPr>
          <p:cNvSpPr>
            <a:spLocks noGrp="1"/>
          </p:cNvSpPr>
          <p:nvPr>
            <p:ph type="dt" sz="half" idx="10"/>
          </p:nvPr>
        </p:nvSpPr>
        <p:spPr/>
        <p:txBody>
          <a:bodyPr/>
          <a:lstStyle/>
          <a:p>
            <a:fld id="{146F8491-2D8E-45F4-9AE8-1B22651C8F87}" type="datetime8">
              <a:rPr lang="LID4096" smtClean="0"/>
              <a:t>12/02/2024 14:23</a:t>
            </a:fld>
            <a:endParaRPr lang="en-SE"/>
          </a:p>
        </p:txBody>
      </p:sp>
      <p:sp>
        <p:nvSpPr>
          <p:cNvPr id="6" name="Platshållare för sidfot 5">
            <a:extLst>
              <a:ext uri="{FF2B5EF4-FFF2-40B4-BE49-F238E27FC236}">
                <a16:creationId xmlns:a16="http://schemas.microsoft.com/office/drawing/2014/main" id="{87880BD3-C32A-4BB3-B537-50A56D9A7285}"/>
              </a:ext>
            </a:extLst>
          </p:cNvPr>
          <p:cNvSpPr>
            <a:spLocks noGrp="1"/>
          </p:cNvSpPr>
          <p:nvPr>
            <p:ph type="ftr" sz="quarter" idx="11"/>
          </p:nvPr>
        </p:nvSpPr>
        <p:spPr/>
        <p:txBody>
          <a:bodyPr/>
          <a:lstStyle/>
          <a:p>
            <a:r>
              <a:rPr lang="sv-SE"/>
              <a:t>Mölighet att leva väl- Cancerfonden Lund 2024</a:t>
            </a:r>
            <a:endParaRPr lang="en-SE"/>
          </a:p>
        </p:txBody>
      </p:sp>
      <p:sp>
        <p:nvSpPr>
          <p:cNvPr id="7" name="Platshållare för bildnummer 6">
            <a:extLst>
              <a:ext uri="{FF2B5EF4-FFF2-40B4-BE49-F238E27FC236}">
                <a16:creationId xmlns:a16="http://schemas.microsoft.com/office/drawing/2014/main" id="{A08B90FF-13F1-422D-8EA4-25CAFB0CEAEC}"/>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3873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9B57D-E228-4FDB-8F36-9FF1AB4BDF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SE"/>
          </a:p>
        </p:txBody>
      </p:sp>
      <p:sp>
        <p:nvSpPr>
          <p:cNvPr id="3" name="Platshållare för bild 2">
            <a:extLst>
              <a:ext uri="{FF2B5EF4-FFF2-40B4-BE49-F238E27FC236}">
                <a16:creationId xmlns:a16="http://schemas.microsoft.com/office/drawing/2014/main" id="{183F637E-FDF2-413D-B311-4EDEAF16C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Platshållare för text 3">
            <a:extLst>
              <a:ext uri="{FF2B5EF4-FFF2-40B4-BE49-F238E27FC236}">
                <a16:creationId xmlns:a16="http://schemas.microsoft.com/office/drawing/2014/main" id="{0C233789-F141-4359-AF17-B9F05B85D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F739D31-C55A-412F-8335-6DC5BDC3E42C}"/>
              </a:ext>
            </a:extLst>
          </p:cNvPr>
          <p:cNvSpPr>
            <a:spLocks noGrp="1"/>
          </p:cNvSpPr>
          <p:nvPr>
            <p:ph type="dt" sz="half" idx="10"/>
          </p:nvPr>
        </p:nvSpPr>
        <p:spPr/>
        <p:txBody>
          <a:bodyPr/>
          <a:lstStyle/>
          <a:p>
            <a:fld id="{D3B74097-8846-45EF-BF90-770AD7B5D792}" type="datetime8">
              <a:rPr lang="LID4096" smtClean="0"/>
              <a:t>12/02/2024 14:23</a:t>
            </a:fld>
            <a:endParaRPr lang="en-SE"/>
          </a:p>
        </p:txBody>
      </p:sp>
      <p:sp>
        <p:nvSpPr>
          <p:cNvPr id="6" name="Platshållare för sidfot 5">
            <a:extLst>
              <a:ext uri="{FF2B5EF4-FFF2-40B4-BE49-F238E27FC236}">
                <a16:creationId xmlns:a16="http://schemas.microsoft.com/office/drawing/2014/main" id="{A3B31FD7-D4DE-4246-A441-B8DAE6881DE2}"/>
              </a:ext>
            </a:extLst>
          </p:cNvPr>
          <p:cNvSpPr>
            <a:spLocks noGrp="1"/>
          </p:cNvSpPr>
          <p:nvPr>
            <p:ph type="ftr" sz="quarter" idx="11"/>
          </p:nvPr>
        </p:nvSpPr>
        <p:spPr/>
        <p:txBody>
          <a:bodyPr/>
          <a:lstStyle/>
          <a:p>
            <a:r>
              <a:rPr lang="sv-SE"/>
              <a:t>Mölighet att leva väl- Cancerfonden Lund 2024</a:t>
            </a:r>
            <a:endParaRPr lang="en-SE"/>
          </a:p>
        </p:txBody>
      </p:sp>
      <p:sp>
        <p:nvSpPr>
          <p:cNvPr id="7" name="Platshållare för bildnummer 6">
            <a:extLst>
              <a:ext uri="{FF2B5EF4-FFF2-40B4-BE49-F238E27FC236}">
                <a16:creationId xmlns:a16="http://schemas.microsoft.com/office/drawing/2014/main" id="{05FF8B65-5F28-473F-9967-28433143AB41}"/>
              </a:ext>
            </a:extLst>
          </p:cNvPr>
          <p:cNvSpPr>
            <a:spLocks noGrp="1"/>
          </p:cNvSpPr>
          <p:nvPr>
            <p:ph type="sldNum" sz="quarter" idx="12"/>
          </p:nvPr>
        </p:nvSpPr>
        <p:spPr/>
        <p:txBody>
          <a:bodyPr/>
          <a:lstStyle/>
          <a:p>
            <a:fld id="{D09D0DF5-2C6B-45B9-B50D-2DE4409685F2}" type="slidenum">
              <a:rPr lang="en-SE" smtClean="0"/>
              <a:t>‹#›</a:t>
            </a:fld>
            <a:endParaRPr lang="en-SE"/>
          </a:p>
        </p:txBody>
      </p:sp>
    </p:spTree>
    <p:extLst>
      <p:ext uri="{BB962C8B-B14F-4D97-AF65-F5344CB8AC3E}">
        <p14:creationId xmlns:p14="http://schemas.microsoft.com/office/powerpoint/2010/main" val="3418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64BEFE-E42F-4762-BC47-D7986246C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0F3A618A-B323-4926-853F-DBFCB90DB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2F85673C-876E-45BB-B13E-B018B6076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827AD-3F34-4372-9D3E-7FA210D744D1}" type="datetime8">
              <a:rPr lang="LID4096" smtClean="0"/>
              <a:t>12/02/2024 14:23</a:t>
            </a:fld>
            <a:endParaRPr lang="en-SE"/>
          </a:p>
        </p:txBody>
      </p:sp>
      <p:sp>
        <p:nvSpPr>
          <p:cNvPr id="5" name="Platshållare för sidfot 4">
            <a:extLst>
              <a:ext uri="{FF2B5EF4-FFF2-40B4-BE49-F238E27FC236}">
                <a16:creationId xmlns:a16="http://schemas.microsoft.com/office/drawing/2014/main" id="{762794D2-1945-4174-8D6C-7253EB6DC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Mölighet att leva väl- Cancerfonden Lund 2024</a:t>
            </a:r>
            <a:endParaRPr lang="en-SE"/>
          </a:p>
        </p:txBody>
      </p:sp>
      <p:sp>
        <p:nvSpPr>
          <p:cNvPr id="6" name="Platshållare för bildnummer 5">
            <a:extLst>
              <a:ext uri="{FF2B5EF4-FFF2-40B4-BE49-F238E27FC236}">
                <a16:creationId xmlns:a16="http://schemas.microsoft.com/office/drawing/2014/main" id="{0A53B0E5-D38E-4537-89C1-31A8C7FB5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D0DF5-2C6B-45B9-B50D-2DE4409685F2}" type="slidenum">
              <a:rPr lang="en-SE" smtClean="0"/>
              <a:t>‹#›</a:t>
            </a:fld>
            <a:endParaRPr lang="en-SE"/>
          </a:p>
        </p:txBody>
      </p:sp>
    </p:spTree>
    <p:extLst>
      <p:ext uri="{BB962C8B-B14F-4D97-AF65-F5344CB8AC3E}">
        <p14:creationId xmlns:p14="http://schemas.microsoft.com/office/powerpoint/2010/main" val="3266555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wm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wmf"/><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wmf"/><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wmf"/><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wmf"/><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3.wmf"/><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wmf"/><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E16352-0A60-41B6-9673-3267CF12A1CF}"/>
              </a:ext>
            </a:extLst>
          </p:cNvPr>
          <p:cNvSpPr>
            <a:spLocks noGrp="1"/>
          </p:cNvSpPr>
          <p:nvPr>
            <p:ph type="ctrTitle"/>
          </p:nvPr>
        </p:nvSpPr>
        <p:spPr>
          <a:xfrm>
            <a:off x="1946695" y="406400"/>
            <a:ext cx="9144000" cy="2387600"/>
          </a:xfrm>
        </p:spPr>
        <p:txBody>
          <a:bodyPr>
            <a:normAutofit/>
          </a:bodyPr>
          <a:lstStyle/>
          <a:p>
            <a:r>
              <a:rPr lang="sv-SE" dirty="0"/>
              <a:t>Implementering av personcentrerad vård</a:t>
            </a:r>
            <a:endParaRPr lang="en-SE" dirty="0"/>
          </a:p>
        </p:txBody>
      </p:sp>
      <p:sp>
        <p:nvSpPr>
          <p:cNvPr id="3" name="Underrubrik 2">
            <a:extLst>
              <a:ext uri="{FF2B5EF4-FFF2-40B4-BE49-F238E27FC236}">
                <a16:creationId xmlns:a16="http://schemas.microsoft.com/office/drawing/2014/main" id="{ADE12538-0466-4CE8-9A35-1CCD43EF2F4F}"/>
              </a:ext>
            </a:extLst>
          </p:cNvPr>
          <p:cNvSpPr>
            <a:spLocks noGrp="1"/>
          </p:cNvSpPr>
          <p:nvPr>
            <p:ph type="subTitle" idx="1"/>
          </p:nvPr>
        </p:nvSpPr>
        <p:spPr>
          <a:xfrm>
            <a:off x="3657600" y="3119692"/>
            <a:ext cx="6633713" cy="1655762"/>
          </a:xfrm>
        </p:spPr>
        <p:txBody>
          <a:bodyPr>
            <a:normAutofit/>
          </a:bodyPr>
          <a:lstStyle/>
          <a:p>
            <a:r>
              <a:rPr lang="sv-SE" sz="1600" dirty="0"/>
              <a:t>Anna Forsberg-professor i vårdvetenskap med inriktning mot organtransplantation</a:t>
            </a:r>
          </a:p>
          <a:p>
            <a:r>
              <a:rPr lang="sv-SE" sz="1600" dirty="0"/>
              <a:t>Lunds Universitet</a:t>
            </a:r>
            <a:endParaRPr lang="en-SE" sz="1600" dirty="0"/>
          </a:p>
        </p:txBody>
      </p:sp>
      <p:pic>
        <p:nvPicPr>
          <p:cNvPr id="1026" name="Picture 2" descr="Gör om, gör rätt i vården">
            <a:extLst>
              <a:ext uri="{FF2B5EF4-FFF2-40B4-BE49-F238E27FC236}">
                <a16:creationId xmlns:a16="http://schemas.microsoft.com/office/drawing/2014/main" id="{ABF4675D-260B-83BB-418A-B6045B7B2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499234"/>
            <a:ext cx="2667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26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9B373D-9D7F-99B2-7320-49466DC1DC44}"/>
              </a:ext>
            </a:extLst>
          </p:cNvPr>
          <p:cNvSpPr>
            <a:spLocks noGrp="1"/>
          </p:cNvSpPr>
          <p:nvPr>
            <p:ph type="title"/>
          </p:nvPr>
        </p:nvSpPr>
        <p:spPr>
          <a:xfrm>
            <a:off x="572493" y="238539"/>
            <a:ext cx="11018520" cy="1434415"/>
          </a:xfrm>
        </p:spPr>
        <p:txBody>
          <a:bodyPr anchor="b">
            <a:normAutofit/>
          </a:bodyPr>
          <a:lstStyle/>
          <a:p>
            <a:r>
              <a:rPr lang="sv-SE" sz="5400"/>
              <a:t>Hälsoplanen</a:t>
            </a:r>
          </a:p>
        </p:txBody>
      </p:sp>
      <p:sp>
        <p:nvSpPr>
          <p:cNvPr id="3" name="Platshållare för innehåll 2">
            <a:extLst>
              <a:ext uri="{FF2B5EF4-FFF2-40B4-BE49-F238E27FC236}">
                <a16:creationId xmlns:a16="http://schemas.microsoft.com/office/drawing/2014/main" id="{DC1E3731-A5BE-905C-132E-FB4167CF288F}"/>
              </a:ext>
            </a:extLst>
          </p:cNvPr>
          <p:cNvSpPr>
            <a:spLocks noGrp="1"/>
          </p:cNvSpPr>
          <p:nvPr>
            <p:ph idx="1"/>
          </p:nvPr>
        </p:nvSpPr>
        <p:spPr>
          <a:xfrm>
            <a:off x="572493" y="2071316"/>
            <a:ext cx="6713552" cy="4119172"/>
          </a:xfrm>
        </p:spPr>
        <p:txBody>
          <a:bodyPr anchor="t">
            <a:normAutofit/>
          </a:bodyPr>
          <a:lstStyle/>
          <a:p>
            <a:r>
              <a:rPr lang="sv-SE" sz="2200" dirty="0"/>
              <a:t>Så här vill jag må</a:t>
            </a:r>
          </a:p>
          <a:p>
            <a:endParaRPr lang="sv-SE" sz="2200" dirty="0"/>
          </a:p>
          <a:p>
            <a:r>
              <a:rPr lang="sv-SE" sz="2200" dirty="0"/>
              <a:t>Det här kan jag göra själv</a:t>
            </a:r>
          </a:p>
          <a:p>
            <a:endParaRPr lang="sv-SE" sz="2200" dirty="0"/>
          </a:p>
          <a:p>
            <a:r>
              <a:rPr lang="sv-SE" sz="2200" dirty="0"/>
              <a:t>Det här behöver jag hjälp med av Cancercentrum</a:t>
            </a:r>
          </a:p>
        </p:txBody>
      </p:sp>
      <p:pic>
        <p:nvPicPr>
          <p:cNvPr id="9218" name="Picture 2" descr="Fou-Spenshult | Personcentrerad vård">
            <a:extLst>
              <a:ext uri="{FF2B5EF4-FFF2-40B4-BE49-F238E27FC236}">
                <a16:creationId xmlns:a16="http://schemas.microsoft.com/office/drawing/2014/main" id="{08EECB3A-DCF2-1371-352C-8B8B2CA8D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16" r="24418"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9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3C46C2-A7A7-314B-FC5F-CDFFDB512F43}"/>
              </a:ext>
            </a:extLst>
          </p:cNvPr>
          <p:cNvSpPr>
            <a:spLocks noGrp="1"/>
          </p:cNvSpPr>
          <p:nvPr>
            <p:ph type="title"/>
          </p:nvPr>
        </p:nvSpPr>
        <p:spPr>
          <a:xfrm>
            <a:off x="876694" y="741391"/>
            <a:ext cx="3549649" cy="1616203"/>
          </a:xfrm>
        </p:spPr>
        <p:txBody>
          <a:bodyPr anchor="b">
            <a:normAutofit/>
          </a:bodyPr>
          <a:lstStyle/>
          <a:p>
            <a:r>
              <a:rPr lang="sv-SE" sz="3200"/>
              <a:t>Åtta centrala aspekter av personcentrering</a:t>
            </a:r>
          </a:p>
        </p:txBody>
      </p:sp>
      <p:sp>
        <p:nvSpPr>
          <p:cNvPr id="3" name="Platshållare för innehåll 2">
            <a:extLst>
              <a:ext uri="{FF2B5EF4-FFF2-40B4-BE49-F238E27FC236}">
                <a16:creationId xmlns:a16="http://schemas.microsoft.com/office/drawing/2014/main" id="{ADFD7082-9920-85B9-89F6-F42721EC1B31}"/>
              </a:ext>
            </a:extLst>
          </p:cNvPr>
          <p:cNvSpPr>
            <a:spLocks noGrp="1"/>
          </p:cNvSpPr>
          <p:nvPr>
            <p:ph idx="1"/>
          </p:nvPr>
        </p:nvSpPr>
        <p:spPr>
          <a:xfrm>
            <a:off x="876693" y="2357594"/>
            <a:ext cx="3346964" cy="3623714"/>
          </a:xfrm>
        </p:spPr>
        <p:txBody>
          <a:bodyPr anchor="t">
            <a:normAutofit fontScale="92500" lnSpcReduction="10000"/>
          </a:bodyPr>
          <a:lstStyle/>
          <a:p>
            <a:r>
              <a:rPr lang="sv-SE" sz="1700" dirty="0"/>
              <a:t>Lyssnar på mig</a:t>
            </a:r>
          </a:p>
          <a:p>
            <a:r>
              <a:rPr lang="sv-SE" sz="1700" dirty="0"/>
              <a:t>Hjälper mig att förstå vad som har hänt</a:t>
            </a:r>
          </a:p>
          <a:p>
            <a:r>
              <a:rPr lang="sv-SE" sz="1700" dirty="0"/>
              <a:t>Hjälper mig att förstå vad som ska hända</a:t>
            </a:r>
          </a:p>
          <a:p>
            <a:r>
              <a:rPr lang="sv-SE" sz="1700" dirty="0"/>
              <a:t>Tar min oro på allvar</a:t>
            </a:r>
          </a:p>
          <a:p>
            <a:r>
              <a:rPr lang="sv-SE" sz="1700" dirty="0"/>
              <a:t>Tar mina symtom på allvar</a:t>
            </a:r>
          </a:p>
          <a:p>
            <a:r>
              <a:rPr lang="sv-SE" sz="1700" dirty="0"/>
              <a:t>Tar mig som person på allvar</a:t>
            </a:r>
          </a:p>
          <a:p>
            <a:r>
              <a:rPr lang="sv-SE" sz="1700" dirty="0"/>
              <a:t>Får mig att må bra i stunden</a:t>
            </a:r>
          </a:p>
          <a:p>
            <a:r>
              <a:rPr lang="sv-SE" sz="1700" dirty="0"/>
              <a:t>Får mig att känna mig trygg</a:t>
            </a:r>
          </a:p>
          <a:p>
            <a:pPr marL="0" indent="0">
              <a:buNone/>
            </a:pPr>
            <a:endParaRPr lang="sv-SE" sz="1400" dirty="0"/>
          </a:p>
          <a:p>
            <a:pPr marL="0" indent="0">
              <a:buNone/>
            </a:pPr>
            <a:r>
              <a:rPr lang="sv-SE" sz="1400" dirty="0"/>
              <a:t>Forsberg &amp; Rantala, 2020</a:t>
            </a:r>
          </a:p>
          <a:p>
            <a:endParaRPr lang="sv-SE" sz="1400" dirty="0"/>
          </a:p>
        </p:txBody>
      </p:sp>
      <p:pic>
        <p:nvPicPr>
          <p:cNvPr id="1026" name="Picture 2" descr="Kostnadsfri bild av cancer, hålla händer, hårlös, hem, huvudsjal, inomhus,  kvinnor, leende, lycklig, pratar, tröstande, uppmuntrande, vänner">
            <a:extLst>
              <a:ext uri="{FF2B5EF4-FFF2-40B4-BE49-F238E27FC236}">
                <a16:creationId xmlns:a16="http://schemas.microsoft.com/office/drawing/2014/main" id="{B117FD40-A3CE-8793-8CD5-C2B9DC6D09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90"/>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924483-B79A-7B40-43DC-C4664E821584}"/>
              </a:ext>
            </a:extLst>
          </p:cNvPr>
          <p:cNvSpPr>
            <a:spLocks noGrp="1"/>
          </p:cNvSpPr>
          <p:nvPr>
            <p:ph type="title"/>
          </p:nvPr>
        </p:nvSpPr>
        <p:spPr/>
        <p:txBody>
          <a:bodyPr/>
          <a:lstStyle/>
          <a:p>
            <a:r>
              <a:rPr lang="sv-SE" dirty="0"/>
              <a:t>När är jag personcentrerad?</a:t>
            </a:r>
          </a:p>
        </p:txBody>
      </p:sp>
      <p:sp>
        <p:nvSpPr>
          <p:cNvPr id="3" name="Platshållare för innehåll 2">
            <a:extLst>
              <a:ext uri="{FF2B5EF4-FFF2-40B4-BE49-F238E27FC236}">
                <a16:creationId xmlns:a16="http://schemas.microsoft.com/office/drawing/2014/main" id="{9DEBD867-FD42-7F80-A52E-F16A52B1F379}"/>
              </a:ext>
            </a:extLst>
          </p:cNvPr>
          <p:cNvSpPr>
            <a:spLocks noGrp="1"/>
          </p:cNvSpPr>
          <p:nvPr>
            <p:ph idx="1"/>
          </p:nvPr>
        </p:nvSpPr>
        <p:spPr/>
        <p:txBody>
          <a:bodyPr>
            <a:normAutofit fontScale="92500" lnSpcReduction="10000"/>
          </a:bodyPr>
          <a:lstStyle/>
          <a:p>
            <a:pPr>
              <a:lnSpc>
                <a:spcPct val="200000"/>
              </a:lnSpc>
            </a:pPr>
            <a:r>
              <a:rPr lang="sv-SE" dirty="0"/>
              <a:t>Fråga: </a:t>
            </a:r>
            <a:r>
              <a:rPr lang="sv-SE" i="1" dirty="0">
                <a:solidFill>
                  <a:srgbClr val="FF0000"/>
                </a:solidFill>
              </a:rPr>
              <a:t>Hur förstår du det som har hänt och ska hända</a:t>
            </a:r>
            <a:r>
              <a:rPr lang="sv-SE" dirty="0"/>
              <a:t>?- Öppnar upp för berättelsen och meningsskapandet.</a:t>
            </a:r>
          </a:p>
          <a:p>
            <a:pPr>
              <a:lnSpc>
                <a:spcPct val="200000"/>
              </a:lnSpc>
            </a:pPr>
            <a:r>
              <a:rPr lang="sv-SE" dirty="0"/>
              <a:t>”</a:t>
            </a:r>
            <a:r>
              <a:rPr lang="sv-SE" i="1" dirty="0">
                <a:solidFill>
                  <a:srgbClr val="FF0000"/>
                </a:solidFill>
              </a:rPr>
              <a:t>Berätta vad du vet</a:t>
            </a:r>
            <a:r>
              <a:rPr lang="sv-SE" dirty="0"/>
              <a:t>”- du får reda på vad hen har tagit till sig.</a:t>
            </a:r>
          </a:p>
          <a:p>
            <a:pPr>
              <a:lnSpc>
                <a:spcPct val="200000"/>
              </a:lnSpc>
            </a:pPr>
            <a:r>
              <a:rPr lang="sv-SE" dirty="0"/>
              <a:t>Fråga: </a:t>
            </a:r>
            <a:r>
              <a:rPr lang="sv-SE" i="1" dirty="0">
                <a:solidFill>
                  <a:srgbClr val="FF0000"/>
                </a:solidFill>
              </a:rPr>
              <a:t>Vad vill du veta idag</a:t>
            </a:r>
            <a:r>
              <a:rPr lang="sv-SE" dirty="0"/>
              <a:t>?- du får reda på vad hen orkar ta in.</a:t>
            </a:r>
          </a:p>
          <a:p>
            <a:pPr>
              <a:lnSpc>
                <a:spcPct val="200000"/>
              </a:lnSpc>
            </a:pPr>
            <a:r>
              <a:rPr lang="sv-SE" dirty="0"/>
              <a:t>Fråga: </a:t>
            </a:r>
            <a:r>
              <a:rPr lang="sv-SE" i="1" dirty="0">
                <a:solidFill>
                  <a:srgbClr val="FF0000"/>
                </a:solidFill>
              </a:rPr>
              <a:t>Vad är viktigast för dig just nu</a:t>
            </a:r>
            <a:r>
              <a:rPr lang="sv-SE" dirty="0"/>
              <a:t>? –du får reda på vad du ska prioritera.</a:t>
            </a:r>
          </a:p>
          <a:p>
            <a:pPr marL="0" indent="0">
              <a:buNone/>
            </a:pPr>
            <a:endParaRPr lang="sv-SE" dirty="0"/>
          </a:p>
        </p:txBody>
      </p:sp>
    </p:spTree>
    <p:extLst>
      <p:ext uri="{BB962C8B-B14F-4D97-AF65-F5344CB8AC3E}">
        <p14:creationId xmlns:p14="http://schemas.microsoft.com/office/powerpoint/2010/main" val="13817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2BEBE-10D5-BAFA-3E2A-A3148468248F}"/>
              </a:ext>
            </a:extLst>
          </p:cNvPr>
          <p:cNvSpPr>
            <a:spLocks noGrp="1"/>
          </p:cNvSpPr>
          <p:nvPr>
            <p:ph type="title"/>
          </p:nvPr>
        </p:nvSpPr>
        <p:spPr>
          <a:xfrm>
            <a:off x="572493" y="238539"/>
            <a:ext cx="11018520" cy="1434415"/>
          </a:xfrm>
        </p:spPr>
        <p:txBody>
          <a:bodyPr anchor="b">
            <a:normAutofit/>
          </a:bodyPr>
          <a:lstStyle/>
          <a:p>
            <a:r>
              <a:rPr lang="sv-SE" sz="5400"/>
              <a:t>När är vården personcentrerad?</a:t>
            </a:r>
          </a:p>
        </p:txBody>
      </p:sp>
      <p:sp>
        <p:nvSpPr>
          <p:cNvPr id="3" name="Platshållare för innehåll 2">
            <a:extLst>
              <a:ext uri="{FF2B5EF4-FFF2-40B4-BE49-F238E27FC236}">
                <a16:creationId xmlns:a16="http://schemas.microsoft.com/office/drawing/2014/main" id="{00228852-4FF9-784C-A635-76E6DFF36077}"/>
              </a:ext>
            </a:extLst>
          </p:cNvPr>
          <p:cNvSpPr>
            <a:spLocks noGrp="1"/>
          </p:cNvSpPr>
          <p:nvPr>
            <p:ph idx="1"/>
          </p:nvPr>
        </p:nvSpPr>
        <p:spPr>
          <a:xfrm>
            <a:off x="572493" y="2071316"/>
            <a:ext cx="6713552" cy="4119172"/>
          </a:xfrm>
        </p:spPr>
        <p:txBody>
          <a:bodyPr anchor="t">
            <a:normAutofit fontScale="77500" lnSpcReduction="20000"/>
          </a:bodyPr>
          <a:lstStyle/>
          <a:p>
            <a:pPr>
              <a:lnSpc>
                <a:spcPct val="150000"/>
              </a:lnSpc>
            </a:pPr>
            <a:r>
              <a:rPr lang="sv-SE" sz="2200" dirty="0"/>
              <a:t>När vi erbjuder vårdrelationer i kontinuitet</a:t>
            </a:r>
          </a:p>
          <a:p>
            <a:pPr>
              <a:lnSpc>
                <a:spcPct val="150000"/>
              </a:lnSpc>
            </a:pPr>
            <a:r>
              <a:rPr lang="sv-SE" sz="2200" dirty="0"/>
              <a:t>När vi ser personens situation som ”chefsorganisatör” i sitt och familjens liv och avlastar i stunden. En ”</a:t>
            </a:r>
            <a:r>
              <a:rPr lang="sv-SE" sz="2200" dirty="0" err="1"/>
              <a:t>case</a:t>
            </a:r>
            <a:r>
              <a:rPr lang="sv-SE" sz="2200" dirty="0"/>
              <a:t> manager” för hennes behandlingsresa</a:t>
            </a:r>
          </a:p>
          <a:p>
            <a:pPr>
              <a:lnSpc>
                <a:spcPct val="150000"/>
              </a:lnSpc>
            </a:pPr>
            <a:r>
              <a:rPr lang="sv-SE" sz="2200" dirty="0"/>
              <a:t>När vi erbjuder rum för reflektion och vila</a:t>
            </a:r>
          </a:p>
          <a:p>
            <a:pPr>
              <a:lnSpc>
                <a:spcPct val="150000"/>
              </a:lnSpc>
            </a:pPr>
            <a:r>
              <a:rPr lang="sv-SE" sz="2200" dirty="0"/>
              <a:t>När vi erbjuder att samtala med partner och barn</a:t>
            </a:r>
          </a:p>
          <a:p>
            <a:pPr>
              <a:lnSpc>
                <a:spcPct val="150000"/>
              </a:lnSpc>
            </a:pPr>
            <a:r>
              <a:rPr lang="sv-SE" sz="2200" dirty="0"/>
              <a:t>När det finns rum för hens barn att vara i när hen träffar läkare/</a:t>
            </a:r>
            <a:r>
              <a:rPr lang="sv-SE" sz="2200" dirty="0" err="1"/>
              <a:t>ssk</a:t>
            </a:r>
            <a:endParaRPr lang="sv-SE" sz="2200" dirty="0"/>
          </a:p>
          <a:p>
            <a:pPr>
              <a:lnSpc>
                <a:spcPct val="150000"/>
              </a:lnSpc>
            </a:pPr>
            <a:r>
              <a:rPr lang="sv-SE" sz="2200" dirty="0"/>
              <a:t>När vi tar in hens upplevelse av sin kropp </a:t>
            </a:r>
          </a:p>
          <a:p>
            <a:pPr>
              <a:lnSpc>
                <a:spcPct val="150000"/>
              </a:lnSpc>
            </a:pPr>
            <a:r>
              <a:rPr lang="sv-SE" sz="2200" dirty="0"/>
              <a:t>När vi förstår behovet av att återställa/återskapa sin identitet</a:t>
            </a:r>
          </a:p>
        </p:txBody>
      </p:sp>
      <p:pic>
        <p:nvPicPr>
          <p:cNvPr id="6146" name="Picture 2" descr="Vackra sjukhus skulle få oss att må bättre! - Sjukhusläkaren">
            <a:extLst>
              <a:ext uri="{FF2B5EF4-FFF2-40B4-BE49-F238E27FC236}">
                <a16:creationId xmlns:a16="http://schemas.microsoft.com/office/drawing/2014/main" id="{5C3FA85F-DC52-51AC-7810-9AA24C0EE0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8" r="2347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BAB429-53FD-6668-BB1A-5FA602C004FB}"/>
              </a:ext>
            </a:extLst>
          </p:cNvPr>
          <p:cNvSpPr>
            <a:spLocks noGrp="1"/>
          </p:cNvSpPr>
          <p:nvPr>
            <p:ph type="title"/>
          </p:nvPr>
        </p:nvSpPr>
        <p:spPr>
          <a:xfrm>
            <a:off x="838200" y="218973"/>
            <a:ext cx="10515600" cy="825498"/>
          </a:xfrm>
        </p:spPr>
        <p:txBody>
          <a:bodyPr/>
          <a:lstStyle/>
          <a:p>
            <a:pPr algn="ctr"/>
            <a:r>
              <a:rPr lang="sv-SE" dirty="0"/>
              <a:t>Medborgarens förväntningar</a:t>
            </a:r>
          </a:p>
        </p:txBody>
      </p:sp>
      <p:sp>
        <p:nvSpPr>
          <p:cNvPr id="3" name="Platshållare för sidfot 2">
            <a:extLst>
              <a:ext uri="{FF2B5EF4-FFF2-40B4-BE49-F238E27FC236}">
                <a16:creationId xmlns:a16="http://schemas.microsoft.com/office/drawing/2014/main" id="{CC1BB503-3637-7251-7B35-40124A1C071A}"/>
              </a:ext>
            </a:extLst>
          </p:cNvPr>
          <p:cNvSpPr>
            <a:spLocks noGrp="1"/>
          </p:cNvSpPr>
          <p:nvPr>
            <p:ph type="ftr" sz="quarter" idx="11"/>
          </p:nvPr>
        </p:nvSpPr>
        <p:spPr/>
        <p:txBody>
          <a:bodyPr/>
          <a:lstStyle/>
          <a:p>
            <a:r>
              <a:rPr lang="sv-SE"/>
              <a:t>Mölighet att leva väl- Cancerfonden Lund 2024</a:t>
            </a:r>
            <a:endParaRPr lang="en-SE"/>
          </a:p>
        </p:txBody>
      </p:sp>
      <p:sp>
        <p:nvSpPr>
          <p:cNvPr id="4" name="Rektangel: rundade hörn 3">
            <a:extLst>
              <a:ext uri="{FF2B5EF4-FFF2-40B4-BE49-F238E27FC236}">
                <a16:creationId xmlns:a16="http://schemas.microsoft.com/office/drawing/2014/main" id="{46AD0B4C-C12A-5A05-A933-03875C39FBE9}"/>
              </a:ext>
            </a:extLst>
          </p:cNvPr>
          <p:cNvSpPr/>
          <p:nvPr/>
        </p:nvSpPr>
        <p:spPr>
          <a:xfrm>
            <a:off x="6714455" y="3978275"/>
            <a:ext cx="3856382" cy="19825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b="1" dirty="0"/>
              <a:t>Att bli mött som en person</a:t>
            </a:r>
          </a:p>
        </p:txBody>
      </p:sp>
      <p:sp>
        <p:nvSpPr>
          <p:cNvPr id="5" name="Rektangel: rundade hörn 4">
            <a:extLst>
              <a:ext uri="{FF2B5EF4-FFF2-40B4-BE49-F238E27FC236}">
                <a16:creationId xmlns:a16="http://schemas.microsoft.com/office/drawing/2014/main" id="{F262C675-F0A2-3850-7359-B3085D6A93B1}"/>
              </a:ext>
            </a:extLst>
          </p:cNvPr>
          <p:cNvSpPr/>
          <p:nvPr/>
        </p:nvSpPr>
        <p:spPr>
          <a:xfrm>
            <a:off x="6614012" y="1327149"/>
            <a:ext cx="3856382" cy="22556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b="1" dirty="0"/>
              <a:t>Att bli tagen på allvar i sin sjukdom eller ohälsa</a:t>
            </a:r>
          </a:p>
        </p:txBody>
      </p:sp>
      <p:pic>
        <p:nvPicPr>
          <p:cNvPr id="6" name="Picture 2" descr="En Kvinna I Sjukhuslidande Från Cancer Arkivfoto - Bild av problem, lokal:  129660624">
            <a:extLst>
              <a:ext uri="{FF2B5EF4-FFF2-40B4-BE49-F238E27FC236}">
                <a16:creationId xmlns:a16="http://schemas.microsoft.com/office/drawing/2014/main" id="{F4F8C4FE-5042-3DAF-08C8-D7102334F9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21" r="15913" b="-1"/>
          <a:stretch/>
        </p:blipFill>
        <p:spPr bwMode="auto">
          <a:xfrm>
            <a:off x="494516" y="1273071"/>
            <a:ext cx="4848326" cy="508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1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C0D5310-2466-1E7A-11BF-9F266BC32690}"/>
              </a:ext>
            </a:extLst>
          </p:cNvPr>
          <p:cNvSpPr>
            <a:spLocks noGrp="1"/>
          </p:cNvSpPr>
          <p:nvPr>
            <p:ph type="title"/>
          </p:nvPr>
        </p:nvSpPr>
        <p:spPr>
          <a:xfrm>
            <a:off x="380538" y="847625"/>
            <a:ext cx="5643189" cy="1739340"/>
          </a:xfrm>
          <a:noFill/>
        </p:spPr>
        <p:txBody>
          <a:bodyPr anchor="t">
            <a:normAutofit/>
          </a:bodyPr>
          <a:lstStyle/>
          <a:p>
            <a:pPr indent="6350">
              <a:lnSpc>
                <a:spcPct val="100000"/>
              </a:lnSpc>
              <a:spcBef>
                <a:spcPts val="300"/>
              </a:spcBef>
            </a:pPr>
            <a:r>
              <a:rPr lang="sv-SE" sz="6000" b="1">
                <a:solidFill>
                  <a:srgbClr val="7DB0CD"/>
                </a:solidFill>
                <a:effectLst/>
                <a:latin typeface="Calibri" panose="020F0502020204030204" pitchFamily="34" charset="0"/>
                <a:ea typeface="Open Sans Extrabold" panose="020B0606030504020204" pitchFamily="34" charset="0"/>
                <a:cs typeface="Calibri" panose="020F0502020204030204" pitchFamily="34" charset="0"/>
              </a:rPr>
              <a:t>Livspusslet</a:t>
            </a:r>
            <a:br>
              <a:rPr lang="sv-SE" b="1">
                <a:solidFill>
                  <a:srgbClr val="255285"/>
                </a:solidFill>
                <a:effectLst/>
                <a:latin typeface="Calibri" panose="020F0502020204030204" pitchFamily="34" charset="0"/>
                <a:ea typeface="Open Sans" panose="020B0606030504020204" pitchFamily="34" charset="0"/>
                <a:cs typeface="Calibri" panose="020F0502020204030204" pitchFamily="34" charset="0"/>
              </a:rPr>
            </a:br>
            <a:r>
              <a:rPr lang="sv-SE" sz="2400" b="1">
                <a:solidFill>
                  <a:srgbClr val="255285"/>
                </a:solidFill>
                <a:effectLst/>
                <a:latin typeface="Calibri" panose="020F0502020204030204" pitchFamily="34" charset="0"/>
                <a:ea typeface="Open Sans" panose="020B0606030504020204" pitchFamily="34" charset="0"/>
                <a:cs typeface="Calibri" panose="020F0502020204030204" pitchFamily="34" charset="0"/>
              </a:rPr>
              <a:t>Vilka utmaningar behöver du hjälp med?</a:t>
            </a:r>
            <a:endParaRPr lang="sv-SE" sz="1800">
              <a:solidFill>
                <a:srgbClr val="255285"/>
              </a:solidFill>
              <a:effectLst/>
              <a:latin typeface="Calibri" panose="020F0502020204030204" pitchFamily="34" charset="0"/>
              <a:ea typeface="Open Sans" panose="020B0606030504020204" pitchFamily="34" charset="0"/>
              <a:cs typeface="Calibri" panose="020F0502020204030204" pitchFamily="34" charset="0"/>
            </a:endParaRPr>
          </a:p>
        </p:txBody>
      </p:sp>
      <p:sp>
        <p:nvSpPr>
          <p:cNvPr id="30" name="Platshållare för text 8">
            <a:extLst>
              <a:ext uri="{FF2B5EF4-FFF2-40B4-BE49-F238E27FC236}">
                <a16:creationId xmlns:a16="http://schemas.microsoft.com/office/drawing/2014/main" id="{B69AE98F-4DE2-D1A2-B504-72B3F199371F}"/>
              </a:ext>
            </a:extLst>
          </p:cNvPr>
          <p:cNvSpPr txBox="1">
            <a:spLocks/>
          </p:cNvSpPr>
          <p:nvPr/>
        </p:nvSpPr>
        <p:spPr>
          <a:xfrm>
            <a:off x="468979" y="2460574"/>
            <a:ext cx="4379495" cy="2701367"/>
          </a:xfrm>
          <a:prstGeom prst="rect">
            <a:avLst/>
          </a:prstGeom>
        </p:spPr>
        <p:txBody>
          <a:bodyPr vert="horz" lIns="0" tIns="0" rIns="0" bIns="0" numCol="1" spcCol="126000" rtlCol="0">
            <a:noAutofit/>
          </a:bodyPr>
          <a:lstStyle>
            <a:lvl1pPr marL="0" indent="0" algn="l" defTabSz="914150" rtl="0" eaLnBrk="1" latinLnBrk="0" hangingPunct="1">
              <a:lnSpc>
                <a:spcPct val="100000"/>
              </a:lnSpc>
              <a:spcBef>
                <a:spcPts val="0"/>
              </a:spcBef>
              <a:buClr>
                <a:srgbClr val="4C4948"/>
              </a:buClr>
              <a:buFont typeface="Arial" panose="020B0604020202020204" pitchFamily="34" charset="0"/>
              <a:buNone/>
              <a:defRPr kumimoji="1" sz="1600" b="1" i="0" kern="1200" baseline="0">
                <a:solidFill>
                  <a:schemeClr val="tx1"/>
                </a:solidFill>
                <a:latin typeface="Calibri" panose="020F0502020204030204" pitchFamily="34" charset="0"/>
                <a:ea typeface="メイリオ" pitchFamily="50" charset="-128"/>
                <a:cs typeface="Calibri" pitchFamily="34" charset="0"/>
              </a:defRPr>
            </a:lvl1pPr>
            <a:lvl2pPr marL="457068" indent="0" algn="l" defTabSz="914150" rtl="0" eaLnBrk="1" latinLnBrk="0" hangingPunct="1">
              <a:spcBef>
                <a:spcPct val="20000"/>
              </a:spcBef>
              <a:buClr>
                <a:srgbClr val="4C4948"/>
              </a:buClr>
              <a:buFont typeface="Arial" pitchFamily="34" charset="0"/>
              <a:buNone/>
              <a:defRPr kumimoji="1" sz="1800" b="1" i="0" kern="1200">
                <a:solidFill>
                  <a:schemeClr val="tx1"/>
                </a:solidFill>
                <a:latin typeface="Calibri" panose="020F0502020204030204" pitchFamily="34" charset="0"/>
                <a:ea typeface="メイリオ" pitchFamily="50" charset="-128"/>
                <a:cs typeface="Calibri" pitchFamily="34" charset="0"/>
              </a:defRPr>
            </a:lvl2pPr>
            <a:lvl3pPr marL="914149"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3pPr>
            <a:lvl4pPr marL="1371219"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4pPr>
            <a:lvl5pPr marL="1828290"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sv-SE" sz="1600">
                <a:effectLst/>
              </a:rPr>
              <a:t>För den som lever med en långvarig sjukdom påverkas olika delar av livet vid olika tidpunkter. </a:t>
            </a:r>
          </a:p>
          <a:p>
            <a:r>
              <a:rPr lang="sv-SE" sz="1600" b="0">
                <a:effectLst/>
              </a:rPr>
              <a:t>Använd pusslet för att identifiera vilka områden som du behöver prioritera just nu. Gå igenom delarna tillsammans och välj ut upp till tre områden som kräver stöd och förändring. Välj även ut tre områden där ni gemensamt behöver tänka till.</a:t>
            </a:r>
          </a:p>
        </p:txBody>
      </p:sp>
      <p:sp>
        <p:nvSpPr>
          <p:cNvPr id="32" name="Platshållare för text 8">
            <a:extLst>
              <a:ext uri="{FF2B5EF4-FFF2-40B4-BE49-F238E27FC236}">
                <a16:creationId xmlns:a16="http://schemas.microsoft.com/office/drawing/2014/main" id="{AC0C9478-EAB2-212C-2ADE-A4288F3F55BB}"/>
              </a:ext>
            </a:extLst>
          </p:cNvPr>
          <p:cNvSpPr txBox="1">
            <a:spLocks/>
          </p:cNvSpPr>
          <p:nvPr/>
        </p:nvSpPr>
        <p:spPr>
          <a:xfrm>
            <a:off x="482594" y="6361172"/>
            <a:ext cx="2728619" cy="285628"/>
          </a:xfrm>
          <a:prstGeom prst="rect">
            <a:avLst/>
          </a:prstGeom>
        </p:spPr>
        <p:txBody>
          <a:bodyPr vert="horz" lIns="0" tIns="0" rIns="0" bIns="0" numCol="1" spcCol="126000" rtlCol="0">
            <a:noAutofit/>
          </a:bodyPr>
          <a:lstStyle>
            <a:lvl1pPr marL="0" indent="0" algn="l" defTabSz="914150" rtl="0" eaLnBrk="1" latinLnBrk="0" hangingPunct="1">
              <a:lnSpc>
                <a:spcPct val="100000"/>
              </a:lnSpc>
              <a:spcBef>
                <a:spcPts val="0"/>
              </a:spcBef>
              <a:buClr>
                <a:srgbClr val="4C4948"/>
              </a:buClr>
              <a:buFont typeface="Arial" panose="020B0604020202020204" pitchFamily="34" charset="0"/>
              <a:buNone/>
              <a:defRPr kumimoji="1" sz="1600" b="1" i="0" kern="1200" baseline="0">
                <a:solidFill>
                  <a:schemeClr val="tx1"/>
                </a:solidFill>
                <a:latin typeface="Calibri" panose="020F0502020204030204" pitchFamily="34" charset="0"/>
                <a:ea typeface="メイリオ" pitchFamily="50" charset="-128"/>
                <a:cs typeface="Calibri" pitchFamily="34" charset="0"/>
              </a:defRPr>
            </a:lvl1pPr>
            <a:lvl2pPr marL="457068" indent="0" algn="l" defTabSz="914150" rtl="0" eaLnBrk="1" latinLnBrk="0" hangingPunct="1">
              <a:spcBef>
                <a:spcPct val="20000"/>
              </a:spcBef>
              <a:buClr>
                <a:srgbClr val="4C4948"/>
              </a:buClr>
              <a:buFont typeface="Arial" pitchFamily="34" charset="0"/>
              <a:buNone/>
              <a:defRPr kumimoji="1" sz="1800" b="1" i="0" kern="1200">
                <a:solidFill>
                  <a:schemeClr val="tx1"/>
                </a:solidFill>
                <a:latin typeface="Calibri" panose="020F0502020204030204" pitchFamily="34" charset="0"/>
                <a:ea typeface="メイリオ" pitchFamily="50" charset="-128"/>
                <a:cs typeface="Calibri" pitchFamily="34" charset="0"/>
              </a:defRPr>
            </a:lvl2pPr>
            <a:lvl3pPr marL="914149"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3pPr>
            <a:lvl4pPr marL="1371219"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4pPr>
            <a:lvl5pPr marL="1828290"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sv-SE" sz="800" b="0">
                <a:effectLst/>
                <a:latin typeface="Calibri Light" panose="020F0302020204030204" pitchFamily="34" charset="0"/>
                <a:cs typeface="Calibri Light" panose="020F0302020204030204" pitchFamily="34" charset="0"/>
              </a:rPr>
              <a:t>C-ANPROM/SE/MARI/0013   oktober 2023</a:t>
            </a:r>
          </a:p>
        </p:txBody>
      </p:sp>
      <p:pic>
        <p:nvPicPr>
          <p:cNvPr id="41" name="Bild 40">
            <a:extLst>
              <a:ext uri="{FF2B5EF4-FFF2-40B4-BE49-F238E27FC236}">
                <a16:creationId xmlns:a16="http://schemas.microsoft.com/office/drawing/2014/main" id="{3F29A672-8E28-35B4-59C3-B4F69508E56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3432" y="4947269"/>
            <a:ext cx="334759" cy="1083982"/>
          </a:xfrm>
          <a:prstGeom prst="rect">
            <a:avLst/>
          </a:prstGeom>
        </p:spPr>
      </p:pic>
      <p:pic>
        <p:nvPicPr>
          <p:cNvPr id="42" name="Picture 13" descr="Takeda">
            <a:extLst>
              <a:ext uri="{FF2B5EF4-FFF2-40B4-BE49-F238E27FC236}">
                <a16:creationId xmlns:a16="http://schemas.microsoft.com/office/drawing/2014/main" id="{C28564BD-E0B2-14F5-D0FD-70728E01B4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7795" y="9427"/>
            <a:ext cx="1696232" cy="940780"/>
          </a:xfrm>
          <a:prstGeom prst="rect">
            <a:avLst/>
          </a:prstGeom>
        </p:spPr>
      </p:pic>
      <p:sp>
        <p:nvSpPr>
          <p:cNvPr id="51" name="Platshållare för text 8">
            <a:extLst>
              <a:ext uri="{FF2B5EF4-FFF2-40B4-BE49-F238E27FC236}">
                <a16:creationId xmlns:a16="http://schemas.microsoft.com/office/drawing/2014/main" id="{18E36C47-0A2B-CE13-4667-3A841B5F1797}"/>
              </a:ext>
            </a:extLst>
          </p:cNvPr>
          <p:cNvSpPr txBox="1">
            <a:spLocks/>
          </p:cNvSpPr>
          <p:nvPr/>
        </p:nvSpPr>
        <p:spPr>
          <a:xfrm>
            <a:off x="867266" y="5024745"/>
            <a:ext cx="5194168" cy="1159240"/>
          </a:xfrm>
          <a:prstGeom prst="rect">
            <a:avLst/>
          </a:prstGeom>
        </p:spPr>
        <p:txBody>
          <a:bodyPr vert="horz" lIns="0" tIns="0" rIns="0" bIns="0" numCol="1" spcCol="126000" rtlCol="0">
            <a:noAutofit/>
          </a:bodyPr>
          <a:lstStyle>
            <a:lvl1pPr marL="0" indent="0" algn="l" defTabSz="914150" rtl="0" eaLnBrk="1" latinLnBrk="0" hangingPunct="1">
              <a:lnSpc>
                <a:spcPct val="100000"/>
              </a:lnSpc>
              <a:spcBef>
                <a:spcPts val="0"/>
              </a:spcBef>
              <a:buClr>
                <a:srgbClr val="4C4948"/>
              </a:buClr>
              <a:buFont typeface="Arial" panose="020B0604020202020204" pitchFamily="34" charset="0"/>
              <a:buNone/>
              <a:defRPr kumimoji="1" sz="1600" b="1" i="0" kern="1200" baseline="0">
                <a:solidFill>
                  <a:schemeClr val="tx1"/>
                </a:solidFill>
                <a:latin typeface="Calibri" panose="020F0502020204030204" pitchFamily="34" charset="0"/>
                <a:ea typeface="メイリオ" pitchFamily="50" charset="-128"/>
                <a:cs typeface="Calibri" pitchFamily="34" charset="0"/>
              </a:defRPr>
            </a:lvl1pPr>
            <a:lvl2pPr marL="457068" indent="0" algn="l" defTabSz="914150" rtl="0" eaLnBrk="1" latinLnBrk="0" hangingPunct="1">
              <a:spcBef>
                <a:spcPct val="20000"/>
              </a:spcBef>
              <a:buClr>
                <a:srgbClr val="4C4948"/>
              </a:buClr>
              <a:buFont typeface="Arial" pitchFamily="34" charset="0"/>
              <a:buNone/>
              <a:defRPr kumimoji="1" sz="1800" b="1" i="0" kern="1200">
                <a:solidFill>
                  <a:schemeClr val="tx1"/>
                </a:solidFill>
                <a:latin typeface="Calibri" panose="020F0502020204030204" pitchFamily="34" charset="0"/>
                <a:ea typeface="メイリオ" pitchFamily="50" charset="-128"/>
                <a:cs typeface="Calibri" pitchFamily="34" charset="0"/>
              </a:defRPr>
            </a:lvl2pPr>
            <a:lvl3pPr marL="914149"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3pPr>
            <a:lvl4pPr marL="1371219"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4pPr>
            <a:lvl5pPr marL="1828290" indent="0" algn="l" defTabSz="914150" rtl="0" eaLnBrk="1" latinLnBrk="0" hangingPunct="1">
              <a:spcBef>
                <a:spcPct val="20000"/>
              </a:spcBef>
              <a:buClr>
                <a:srgbClr val="4C4948"/>
              </a:buClr>
              <a:buFont typeface="Arial" pitchFamily="34" charset="0"/>
              <a:buNone/>
              <a:defRPr kumimoji="1" sz="1800" b="1"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1500"/>
              </a:spcBef>
            </a:pPr>
            <a:r>
              <a:rPr lang="sv-SE" sz="1200" b="0">
                <a:effectLst/>
              </a:rPr>
              <a:t>Jag klarar detta på egen hand/jag har resurserna att hantera detta.</a:t>
            </a:r>
          </a:p>
          <a:p>
            <a:pPr>
              <a:spcBef>
                <a:spcPts val="1500"/>
              </a:spcBef>
            </a:pPr>
            <a:r>
              <a:rPr lang="sv-SE" sz="1200" b="0">
                <a:effectLst/>
              </a:rPr>
              <a:t>Jag förstår inte/vet inte hur jag ska hantera detta.</a:t>
            </a:r>
          </a:p>
          <a:p>
            <a:pPr>
              <a:spcBef>
                <a:spcPts val="1500"/>
              </a:spcBef>
            </a:pPr>
            <a:r>
              <a:rPr lang="sv-SE" sz="1200" b="0">
                <a:effectLst/>
              </a:rPr>
              <a:t>Jag behöver praktiska råd från vården att ta itu med detta.</a:t>
            </a:r>
          </a:p>
        </p:txBody>
      </p:sp>
      <p:pic>
        <p:nvPicPr>
          <p:cNvPr id="60" name="Bildobjekt 59">
            <a:extLst>
              <a:ext uri="{FF2B5EF4-FFF2-40B4-BE49-F238E27FC236}">
                <a16:creationId xmlns:a16="http://schemas.microsoft.com/office/drawing/2014/main" id="{C06CDF54-47D7-718A-3170-74CDD49F01FF}"/>
              </a:ext>
            </a:extLst>
          </p:cNvPr>
          <p:cNvPicPr>
            <a:picLocks noChangeAspect="1"/>
          </p:cNvPicPr>
          <p:nvPr/>
        </p:nvPicPr>
        <p:blipFill>
          <a:blip r:embed="rId5"/>
          <a:srcRect/>
          <a:stretch/>
        </p:blipFill>
        <p:spPr>
          <a:xfrm>
            <a:off x="5966382" y="631596"/>
            <a:ext cx="6226404" cy="6226404"/>
          </a:xfrm>
          <a:prstGeom prst="rect">
            <a:avLst/>
          </a:prstGeom>
        </p:spPr>
      </p:pic>
      <p:sp>
        <p:nvSpPr>
          <p:cNvPr id="2" name="Footer Placeholder 1">
            <a:extLst>
              <a:ext uri="{FF2B5EF4-FFF2-40B4-BE49-F238E27FC236}">
                <a16:creationId xmlns:a16="http://schemas.microsoft.com/office/drawing/2014/main" id="{8F1FEF86-A3E9-42F0-FB00-E91E30DD7A48}"/>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129216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65192-8DEA-4103-857F-251751ABB018}"/>
              </a:ext>
            </a:extLst>
          </p:cNvPr>
          <p:cNvSpPr>
            <a:spLocks noGrp="1"/>
          </p:cNvSpPr>
          <p:nvPr>
            <p:ph type="title"/>
          </p:nvPr>
        </p:nvSpPr>
        <p:spPr>
          <a:xfrm>
            <a:off x="838200" y="365125"/>
            <a:ext cx="10515600" cy="744537"/>
          </a:xfrm>
        </p:spPr>
        <p:txBody>
          <a:bodyPr/>
          <a:lstStyle/>
          <a:p>
            <a:pPr algn="ctr"/>
            <a:r>
              <a:rPr lang="sv-SE" dirty="0"/>
              <a:t>Orimligheter och andra konstigheter</a:t>
            </a:r>
            <a:endParaRPr lang="en-SE" dirty="0"/>
          </a:p>
        </p:txBody>
      </p:sp>
      <p:sp>
        <p:nvSpPr>
          <p:cNvPr id="3" name="Platshållare för innehåll 2">
            <a:extLst>
              <a:ext uri="{FF2B5EF4-FFF2-40B4-BE49-F238E27FC236}">
                <a16:creationId xmlns:a16="http://schemas.microsoft.com/office/drawing/2014/main" id="{D0462D6B-3A41-4DFC-8DD9-5ECAB6FE4231}"/>
              </a:ext>
            </a:extLst>
          </p:cNvPr>
          <p:cNvSpPr>
            <a:spLocks noGrp="1"/>
          </p:cNvSpPr>
          <p:nvPr>
            <p:ph idx="1"/>
          </p:nvPr>
        </p:nvSpPr>
        <p:spPr>
          <a:xfrm>
            <a:off x="838200" y="1381125"/>
            <a:ext cx="10515600" cy="5476875"/>
          </a:xfrm>
        </p:spPr>
        <p:txBody>
          <a:bodyPr>
            <a:normAutofit/>
          </a:bodyPr>
          <a:lstStyle/>
          <a:p>
            <a:pPr>
              <a:lnSpc>
                <a:spcPct val="150000"/>
              </a:lnSpc>
            </a:pPr>
            <a:r>
              <a:rPr lang="sv-SE" dirty="0"/>
              <a:t>Patienten är helt beroende av två saker: dagsformen och kompetensnivån på den personal man möter.</a:t>
            </a:r>
          </a:p>
          <a:p>
            <a:pPr>
              <a:lnSpc>
                <a:spcPct val="150000"/>
              </a:lnSpc>
            </a:pPr>
            <a:r>
              <a:rPr lang="sv-SE" dirty="0"/>
              <a:t>Vi vårdar fjärrstyrt från datorn och inte nära den som är vårdad.</a:t>
            </a:r>
          </a:p>
          <a:p>
            <a:pPr>
              <a:lnSpc>
                <a:spcPct val="150000"/>
              </a:lnSpc>
            </a:pPr>
            <a:r>
              <a:rPr lang="sv-SE" dirty="0"/>
              <a:t>Det ska vara rättvist.</a:t>
            </a:r>
          </a:p>
          <a:p>
            <a:pPr>
              <a:lnSpc>
                <a:spcPct val="150000"/>
              </a:lnSpc>
            </a:pPr>
            <a:r>
              <a:rPr lang="sv-SE" dirty="0"/>
              <a:t>Vi fattar beslut, ibland livsavgörande utan att se patienten i ögonen först och undersöka ”dagsformen”.</a:t>
            </a:r>
          </a:p>
        </p:txBody>
      </p:sp>
      <p:sp>
        <p:nvSpPr>
          <p:cNvPr id="4" name="Platshållare för sidfot 3">
            <a:extLst>
              <a:ext uri="{FF2B5EF4-FFF2-40B4-BE49-F238E27FC236}">
                <a16:creationId xmlns:a16="http://schemas.microsoft.com/office/drawing/2014/main" id="{EABE7500-03BA-406F-AFC3-6E6D03552169}"/>
              </a:ext>
            </a:extLst>
          </p:cNvPr>
          <p:cNvSpPr>
            <a:spLocks noGrp="1"/>
          </p:cNvSpPr>
          <p:nvPr>
            <p:ph type="ftr" sz="quarter" idx="11"/>
          </p:nvPr>
        </p:nvSpPr>
        <p:spPr/>
        <p:txBody>
          <a:bodyPr/>
          <a:lstStyle/>
          <a:p>
            <a:r>
              <a:rPr lang="sv-SE"/>
              <a:t>Mölighet att leva väl- Cancerfonden Lund 2024</a:t>
            </a:r>
            <a:endParaRPr lang="en-SE" dirty="0"/>
          </a:p>
        </p:txBody>
      </p:sp>
    </p:spTree>
    <p:extLst>
      <p:ext uri="{BB962C8B-B14F-4D97-AF65-F5344CB8AC3E}">
        <p14:creationId xmlns:p14="http://schemas.microsoft.com/office/powerpoint/2010/main" val="344286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lstStyle/>
          <a:p>
            <a:r>
              <a:rPr lang="sv-SE" dirty="0"/>
              <a:t>Ingen ska rondas som parterna inte har sett</a:t>
            </a:r>
          </a:p>
        </p:txBody>
      </p:sp>
      <p:graphicFrame>
        <p:nvGraphicFramePr>
          <p:cNvPr id="7" name="Platshållare för innehåll 2">
            <a:extLst>
              <a:ext uri="{FF2B5EF4-FFF2-40B4-BE49-F238E27FC236}">
                <a16:creationId xmlns:a16="http://schemas.microsoft.com/office/drawing/2014/main" id="{CD0329F6-84AA-D63A-BFC5-02F522F17680}"/>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normAutofit/>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F91579C4-E85E-B72E-CBC0-DEA3E739D38B}"/>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245424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rmAutofit fontScale="90000"/>
          </a:bodyPr>
          <a:lstStyle/>
          <a:p>
            <a:br>
              <a:rPr lang="en-GB" sz="4400" dirty="0"/>
            </a:br>
            <a:r>
              <a:rPr lang="en-GB" sz="4400" dirty="0" err="1"/>
              <a:t>Alla</a:t>
            </a:r>
            <a:r>
              <a:rPr lang="en-GB" sz="4400" dirty="0"/>
              <a:t> </a:t>
            </a:r>
            <a:r>
              <a:rPr lang="en-GB" sz="4400" dirty="0" err="1"/>
              <a:t>patienter</a:t>
            </a:r>
            <a:r>
              <a:rPr lang="en-GB" sz="4400" dirty="0"/>
              <a:t> ska </a:t>
            </a:r>
            <a:r>
              <a:rPr lang="en-GB" sz="4400" dirty="0" err="1"/>
              <a:t>undersökas</a:t>
            </a:r>
            <a:r>
              <a:rPr lang="en-GB" sz="4400" dirty="0"/>
              <a:t> </a:t>
            </a:r>
            <a:r>
              <a:rPr lang="en-GB" sz="4400" i="1" dirty="0"/>
              <a:t>Head to toe </a:t>
            </a:r>
            <a:r>
              <a:rPr lang="en-GB" sz="4400" dirty="0" err="1"/>
              <a:t>av</a:t>
            </a:r>
            <a:r>
              <a:rPr lang="en-GB" sz="4400" dirty="0"/>
              <a:t> en </a:t>
            </a:r>
            <a:r>
              <a:rPr lang="en-GB" sz="4400" dirty="0" err="1"/>
              <a:t>sjuksköterska</a:t>
            </a:r>
            <a:r>
              <a:rPr lang="en-GB" sz="4400" dirty="0"/>
              <a:t> med </a:t>
            </a:r>
            <a:r>
              <a:rPr lang="en-GB" sz="4400" dirty="0" err="1"/>
              <a:t>varma</a:t>
            </a:r>
            <a:r>
              <a:rPr lang="en-GB" sz="4400" dirty="0"/>
              <a:t> </a:t>
            </a:r>
            <a:r>
              <a:rPr lang="en-GB" sz="4400" dirty="0" err="1"/>
              <a:t>händer</a:t>
            </a:r>
            <a:r>
              <a:rPr lang="en-GB" sz="4400" dirty="0"/>
              <a:t> </a:t>
            </a:r>
            <a:r>
              <a:rPr lang="en-GB" sz="4400" dirty="0" err="1"/>
              <a:t>varje</a:t>
            </a:r>
            <a:r>
              <a:rPr lang="en-GB" sz="4400" dirty="0"/>
              <a:t> </a:t>
            </a:r>
            <a:r>
              <a:rPr lang="en-GB" sz="4400" dirty="0" err="1"/>
              <a:t>arbetspass</a:t>
            </a:r>
            <a:r>
              <a:rPr lang="en-GB" sz="4400" dirty="0"/>
              <a:t>.</a:t>
            </a:r>
            <a:br>
              <a:rPr lang="en-GB" sz="4400" dirty="0"/>
            </a:br>
            <a:endParaRPr lang="sv-SE" dirty="0"/>
          </a:p>
        </p:txBody>
      </p:sp>
      <p:graphicFrame>
        <p:nvGraphicFramePr>
          <p:cNvPr id="7" name="Platshållare för innehåll 2">
            <a:extLst>
              <a:ext uri="{FF2B5EF4-FFF2-40B4-BE49-F238E27FC236}">
                <a16:creationId xmlns:a16="http://schemas.microsoft.com/office/drawing/2014/main" id="{D1677551-6674-4FEC-E3C5-54C1CBFAB040}"/>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normAutofit/>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0BDBE7A6-6D51-7488-9055-8A9059C84F4B}"/>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311687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Autofit/>
          </a:bodyPr>
          <a:lstStyle/>
          <a:p>
            <a:br>
              <a:rPr lang="en-GB" sz="3600" dirty="0"/>
            </a:br>
            <a:r>
              <a:rPr lang="en-GB" sz="3600" dirty="0" err="1"/>
              <a:t>Patienter</a:t>
            </a:r>
            <a:r>
              <a:rPr lang="en-GB" sz="3600" dirty="0"/>
              <a:t> </a:t>
            </a:r>
            <a:r>
              <a:rPr lang="en-GB" sz="3600" dirty="0" err="1"/>
              <a:t>som</a:t>
            </a:r>
            <a:r>
              <a:rPr lang="en-GB" sz="3600" dirty="0"/>
              <a:t> </a:t>
            </a:r>
            <a:r>
              <a:rPr lang="en-GB" sz="3600" dirty="0" err="1"/>
              <a:t>vårdas</a:t>
            </a:r>
            <a:r>
              <a:rPr lang="en-GB" sz="3600" dirty="0"/>
              <a:t> </a:t>
            </a:r>
            <a:r>
              <a:rPr lang="en-GB" sz="3600" dirty="0" err="1"/>
              <a:t>mer</a:t>
            </a:r>
            <a:r>
              <a:rPr lang="en-GB" sz="3600" dirty="0"/>
              <a:t> </a:t>
            </a:r>
            <a:r>
              <a:rPr lang="en-GB" sz="3600" dirty="0" err="1"/>
              <a:t>än</a:t>
            </a:r>
            <a:r>
              <a:rPr lang="en-GB" sz="3600" dirty="0"/>
              <a:t> </a:t>
            </a:r>
            <a:r>
              <a:rPr lang="en-GB" sz="3600" dirty="0" err="1"/>
              <a:t>tre</a:t>
            </a:r>
            <a:r>
              <a:rPr lang="en-GB" sz="3600" dirty="0"/>
              <a:t> </a:t>
            </a:r>
            <a:r>
              <a:rPr lang="en-GB" sz="3600" dirty="0" err="1"/>
              <a:t>dagar</a:t>
            </a:r>
            <a:r>
              <a:rPr lang="en-GB" sz="3600" dirty="0"/>
              <a:t> ska </a:t>
            </a:r>
            <a:r>
              <a:rPr lang="en-GB" sz="3600" dirty="0" err="1"/>
              <a:t>erbjudas</a:t>
            </a:r>
            <a:r>
              <a:rPr lang="en-GB" sz="3600" dirty="0"/>
              <a:t> en </a:t>
            </a:r>
            <a:r>
              <a:rPr lang="en-GB" sz="3600" dirty="0" err="1"/>
              <a:t>omvårdnadsansvarig</a:t>
            </a:r>
            <a:r>
              <a:rPr lang="en-GB" sz="3600" dirty="0"/>
              <a:t> </a:t>
            </a:r>
            <a:r>
              <a:rPr lang="en-GB" sz="3600" dirty="0" err="1"/>
              <a:t>sjuksköterska</a:t>
            </a:r>
            <a:r>
              <a:rPr lang="en-GB" sz="3600" dirty="0"/>
              <a:t>/</a:t>
            </a:r>
            <a:r>
              <a:rPr lang="en-GB" sz="3600" dirty="0" err="1"/>
              <a:t>undersköterska</a:t>
            </a:r>
            <a:r>
              <a:rPr lang="en-GB" sz="3600" dirty="0"/>
              <a:t>.</a:t>
            </a:r>
            <a:br>
              <a:rPr lang="en-GB" sz="3600" dirty="0"/>
            </a:br>
            <a:endParaRPr lang="sv-SE" sz="3600" dirty="0"/>
          </a:p>
        </p:txBody>
      </p:sp>
      <p:graphicFrame>
        <p:nvGraphicFramePr>
          <p:cNvPr id="7" name="Platshållare för innehåll 2">
            <a:extLst>
              <a:ext uri="{FF2B5EF4-FFF2-40B4-BE49-F238E27FC236}">
                <a16:creationId xmlns:a16="http://schemas.microsoft.com/office/drawing/2014/main" id="{B9657418-4E8E-11E3-045F-D0B2A573961E}"/>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lstStyle/>
          <a:p>
            <a:pPr marL="0" indent="0">
              <a:buNone/>
            </a:pPr>
            <a:endParaRPr lang="sv-SE" dirty="0"/>
          </a:p>
        </p:txBody>
      </p:sp>
      <p:pic>
        <p:nvPicPr>
          <p:cNvPr id="3" name="Platshållare för innehåll 5">
            <a:extLst>
              <a:ext uri="{FF2B5EF4-FFF2-40B4-BE49-F238E27FC236}">
                <a16:creationId xmlns:a16="http://schemas.microsoft.com/office/drawing/2014/main" id="{659D3D2C-7C63-D63B-2D9A-BA22CC06D2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647" r="20647"/>
          <a:stretch>
            <a:fillRect/>
          </a:stretch>
        </p:blipFill>
        <p:spPr>
          <a:xfrm>
            <a:off x="6172200" y="1825625"/>
            <a:ext cx="5181600" cy="4351339"/>
          </a:xfrm>
          <a:prstGeom prst="rect">
            <a:avLst/>
          </a:prstGeom>
        </p:spPr>
      </p:pic>
      <p:sp>
        <p:nvSpPr>
          <p:cNvPr id="6" name="Footer Placeholder 5">
            <a:extLst>
              <a:ext uri="{FF2B5EF4-FFF2-40B4-BE49-F238E27FC236}">
                <a16:creationId xmlns:a16="http://schemas.microsoft.com/office/drawing/2014/main" id="{091A7D35-D29C-676F-810D-271C7C829D77}"/>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20900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ubrik 1"/>
          <p:cNvSpPr>
            <a:spLocks noGrp="1"/>
          </p:cNvSpPr>
          <p:nvPr>
            <p:ph type="title"/>
          </p:nvPr>
        </p:nvSpPr>
        <p:spPr>
          <a:xfrm>
            <a:off x="914400" y="572569"/>
            <a:ext cx="4998888" cy="1642956"/>
          </a:xfrm>
        </p:spPr>
        <p:txBody>
          <a:bodyPr vert="horz" lIns="91440" tIns="45720" rIns="91440" bIns="45720" rtlCol="0" anchor="b">
            <a:normAutofit/>
          </a:bodyPr>
          <a:lstStyle/>
          <a:p>
            <a:r>
              <a:rPr lang="en-US" altLang="sv-SE" sz="3600" dirty="0">
                <a:solidFill>
                  <a:schemeClr val="tx2"/>
                </a:solidFill>
              </a:rPr>
              <a:t>Den </a:t>
            </a:r>
            <a:r>
              <a:rPr lang="en-US" altLang="sv-SE" sz="3600" dirty="0" err="1">
                <a:solidFill>
                  <a:schemeClr val="tx2"/>
                </a:solidFill>
              </a:rPr>
              <a:t>etiska</a:t>
            </a:r>
            <a:r>
              <a:rPr lang="en-US" altLang="sv-SE" sz="3600" dirty="0">
                <a:solidFill>
                  <a:schemeClr val="tx2"/>
                </a:solidFill>
              </a:rPr>
              <a:t> </a:t>
            </a:r>
            <a:r>
              <a:rPr lang="en-US" altLang="sv-SE" sz="3600" dirty="0" err="1">
                <a:solidFill>
                  <a:schemeClr val="tx2"/>
                </a:solidFill>
              </a:rPr>
              <a:t>hållningen</a:t>
            </a:r>
            <a:endParaRPr lang="en-US" altLang="sv-SE" sz="3600" dirty="0">
              <a:solidFill>
                <a:schemeClr val="tx2"/>
              </a:solidFill>
            </a:endParaRPr>
          </a:p>
        </p:txBody>
      </p:sp>
      <p:sp>
        <p:nvSpPr>
          <p:cNvPr id="41986" name="Platshållare för innehåll 2"/>
          <p:cNvSpPr>
            <a:spLocks noGrp="1"/>
          </p:cNvSpPr>
          <p:nvPr>
            <p:ph sz="half" idx="1"/>
          </p:nvPr>
        </p:nvSpPr>
        <p:spPr>
          <a:xfrm>
            <a:off x="896113" y="2596243"/>
            <a:ext cx="4430490" cy="3575957"/>
          </a:xfrm>
        </p:spPr>
        <p:txBody>
          <a:bodyPr vert="horz" lIns="91440" tIns="45720" rIns="91440" bIns="45720" rtlCol="0">
            <a:normAutofit/>
          </a:bodyPr>
          <a:lstStyle/>
          <a:p>
            <a:pPr indent="-228600">
              <a:lnSpc>
                <a:spcPct val="150000"/>
              </a:lnSpc>
              <a:spcAft>
                <a:spcPct val="0"/>
              </a:spcAft>
              <a:buFont typeface="Arial" panose="020B0604020202020204" pitchFamily="34" charset="0"/>
              <a:buChar char="•"/>
            </a:pPr>
            <a:r>
              <a:rPr lang="en-US" altLang="sv-SE" sz="2800" dirty="0">
                <a:solidFill>
                  <a:schemeClr val="tx2"/>
                </a:solidFill>
              </a:rPr>
              <a:t>Har du sett den </a:t>
            </a:r>
            <a:r>
              <a:rPr lang="en-US" altLang="sv-SE" sz="2800" dirty="0" err="1">
                <a:solidFill>
                  <a:schemeClr val="tx2"/>
                </a:solidFill>
              </a:rPr>
              <a:t>andres</a:t>
            </a:r>
            <a:r>
              <a:rPr lang="en-US" altLang="sv-SE" sz="2800" dirty="0">
                <a:solidFill>
                  <a:schemeClr val="tx2"/>
                </a:solidFill>
              </a:rPr>
              <a:t> </a:t>
            </a:r>
            <a:r>
              <a:rPr lang="en-US" altLang="sv-SE" sz="2800" dirty="0" err="1">
                <a:solidFill>
                  <a:schemeClr val="tx2"/>
                </a:solidFill>
              </a:rPr>
              <a:t>ansikte</a:t>
            </a:r>
            <a:r>
              <a:rPr lang="en-US" altLang="sv-SE" sz="2800" dirty="0">
                <a:solidFill>
                  <a:schemeClr val="tx2"/>
                </a:solidFill>
              </a:rPr>
              <a:t> </a:t>
            </a:r>
            <a:r>
              <a:rPr lang="en-US" altLang="sv-SE" sz="2800" dirty="0" err="1">
                <a:solidFill>
                  <a:schemeClr val="tx2"/>
                </a:solidFill>
              </a:rPr>
              <a:t>går</a:t>
            </a:r>
            <a:r>
              <a:rPr lang="en-US" altLang="sv-SE" sz="2800" dirty="0">
                <a:solidFill>
                  <a:schemeClr val="tx2"/>
                </a:solidFill>
              </a:rPr>
              <a:t> du </a:t>
            </a:r>
            <a:r>
              <a:rPr lang="en-US" altLang="sv-SE" sz="2800" dirty="0" err="1">
                <a:solidFill>
                  <a:schemeClr val="tx2"/>
                </a:solidFill>
              </a:rPr>
              <a:t>inte</a:t>
            </a:r>
            <a:r>
              <a:rPr lang="en-US" altLang="sv-SE" sz="2800" dirty="0">
                <a:solidFill>
                  <a:schemeClr val="tx2"/>
                </a:solidFill>
              </a:rPr>
              <a:t> </a:t>
            </a:r>
            <a:r>
              <a:rPr lang="en-US" altLang="sv-SE" sz="2800" dirty="0" err="1">
                <a:solidFill>
                  <a:schemeClr val="tx2"/>
                </a:solidFill>
              </a:rPr>
              <a:t>fri.</a:t>
            </a:r>
            <a:endParaRPr lang="en-US" altLang="sv-SE" sz="2800" dirty="0">
              <a:solidFill>
                <a:schemeClr val="tx2"/>
              </a:solidFill>
            </a:endParaRPr>
          </a:p>
          <a:p>
            <a:pPr indent="-228600">
              <a:lnSpc>
                <a:spcPct val="150000"/>
              </a:lnSpc>
              <a:spcAft>
                <a:spcPct val="0"/>
              </a:spcAft>
              <a:buFont typeface="Arial" panose="020B0604020202020204" pitchFamily="34" charset="0"/>
              <a:buChar char="•"/>
            </a:pPr>
            <a:endParaRPr lang="en-US" altLang="sv-SE" sz="2800" dirty="0">
              <a:solidFill>
                <a:schemeClr val="tx2"/>
              </a:solidFill>
            </a:endParaRPr>
          </a:p>
          <a:p>
            <a:pPr indent="-228600">
              <a:lnSpc>
                <a:spcPct val="150000"/>
              </a:lnSpc>
              <a:spcAft>
                <a:spcPct val="0"/>
              </a:spcAft>
              <a:buFont typeface="Arial" panose="020B0604020202020204" pitchFamily="34" charset="0"/>
              <a:buChar char="•"/>
            </a:pPr>
            <a:r>
              <a:rPr lang="en-US" altLang="sv-SE" sz="2800" dirty="0" err="1">
                <a:solidFill>
                  <a:schemeClr val="tx2"/>
                </a:solidFill>
              </a:rPr>
              <a:t>Att</a:t>
            </a:r>
            <a:r>
              <a:rPr lang="en-US" altLang="sv-SE" sz="2800" dirty="0">
                <a:solidFill>
                  <a:schemeClr val="tx2"/>
                </a:solidFill>
              </a:rPr>
              <a:t> ha en </a:t>
            </a:r>
            <a:r>
              <a:rPr lang="en-US" altLang="sv-SE" sz="2800" dirty="0" err="1">
                <a:solidFill>
                  <a:schemeClr val="tx2"/>
                </a:solidFill>
              </a:rPr>
              <a:t>etisk</a:t>
            </a:r>
            <a:r>
              <a:rPr lang="en-US" altLang="sv-SE" sz="2800" dirty="0">
                <a:solidFill>
                  <a:schemeClr val="tx2"/>
                </a:solidFill>
              </a:rPr>
              <a:t> </a:t>
            </a:r>
            <a:r>
              <a:rPr lang="en-US" altLang="sv-SE" sz="2800" dirty="0" err="1">
                <a:solidFill>
                  <a:schemeClr val="tx2"/>
                </a:solidFill>
              </a:rPr>
              <a:t>hållning</a:t>
            </a:r>
            <a:r>
              <a:rPr lang="en-US" altLang="sv-SE" sz="2800" dirty="0">
                <a:solidFill>
                  <a:schemeClr val="tx2"/>
                </a:solidFill>
              </a:rPr>
              <a:t> </a:t>
            </a:r>
            <a:r>
              <a:rPr lang="en-US" altLang="sv-SE" sz="2800" dirty="0" err="1">
                <a:solidFill>
                  <a:schemeClr val="tx2"/>
                </a:solidFill>
              </a:rPr>
              <a:t>är</a:t>
            </a:r>
            <a:r>
              <a:rPr lang="en-US" altLang="sv-SE" sz="2800" dirty="0">
                <a:solidFill>
                  <a:schemeClr val="tx2"/>
                </a:solidFill>
              </a:rPr>
              <a:t> </a:t>
            </a:r>
            <a:r>
              <a:rPr lang="en-US" altLang="sv-SE" sz="2800" dirty="0" err="1">
                <a:solidFill>
                  <a:schemeClr val="tx2"/>
                </a:solidFill>
              </a:rPr>
              <a:t>att</a:t>
            </a:r>
            <a:r>
              <a:rPr lang="en-US" altLang="sv-SE" sz="2800" dirty="0">
                <a:solidFill>
                  <a:schemeClr val="tx2"/>
                </a:solidFill>
              </a:rPr>
              <a:t> </a:t>
            </a:r>
            <a:r>
              <a:rPr lang="en-US" altLang="sv-SE" sz="2800" dirty="0" err="1">
                <a:solidFill>
                  <a:schemeClr val="tx2"/>
                </a:solidFill>
              </a:rPr>
              <a:t>välja</a:t>
            </a:r>
            <a:r>
              <a:rPr lang="en-US" altLang="sv-SE" sz="2800" dirty="0">
                <a:solidFill>
                  <a:schemeClr val="tx2"/>
                </a:solidFill>
              </a:rPr>
              <a:t> </a:t>
            </a:r>
            <a:r>
              <a:rPr lang="en-US" altLang="sv-SE" sz="2800" dirty="0" err="1">
                <a:solidFill>
                  <a:schemeClr val="tx2"/>
                </a:solidFill>
              </a:rPr>
              <a:t>att</a:t>
            </a:r>
            <a:r>
              <a:rPr lang="en-US" altLang="sv-SE" sz="2800" dirty="0">
                <a:solidFill>
                  <a:schemeClr val="tx2"/>
                </a:solidFill>
              </a:rPr>
              <a:t> se </a:t>
            </a:r>
            <a:r>
              <a:rPr lang="en-US" altLang="sv-SE" sz="2800" dirty="0" err="1">
                <a:solidFill>
                  <a:schemeClr val="tx2"/>
                </a:solidFill>
              </a:rPr>
              <a:t>ansiktet</a:t>
            </a:r>
            <a:r>
              <a:rPr lang="en-US" altLang="sv-SE" sz="2800" dirty="0">
                <a:solidFill>
                  <a:schemeClr val="tx2"/>
                </a:solidFill>
              </a:rPr>
              <a:t>.</a:t>
            </a:r>
          </a:p>
        </p:txBody>
      </p:sp>
      <p:pic>
        <p:nvPicPr>
          <p:cNvPr id="2" name="Picture 2" descr="Bekymrad Sjuk äldre Kvinna Med Cancer Fotografering för Bildbyråer - Bild  av sjukt, stryka: 69216673">
            <a:extLst>
              <a:ext uri="{FF2B5EF4-FFF2-40B4-BE49-F238E27FC236}">
                <a16:creationId xmlns:a16="http://schemas.microsoft.com/office/drawing/2014/main" id="{62C24C7A-6570-E250-C206-056FCE92DC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38" r="6041" b="-1"/>
          <a:stretch/>
        </p:blipFill>
        <p:spPr bwMode="auto">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5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rmAutofit fontScale="90000"/>
          </a:bodyPr>
          <a:lstStyle/>
          <a:p>
            <a:br>
              <a:rPr lang="en-GB" sz="4400" dirty="0"/>
            </a:br>
            <a:r>
              <a:rPr lang="en-GB" sz="4400" dirty="0" err="1"/>
              <a:t>Alla</a:t>
            </a:r>
            <a:r>
              <a:rPr lang="en-GB" sz="4400" dirty="0"/>
              <a:t> </a:t>
            </a:r>
            <a:r>
              <a:rPr lang="en-GB" sz="4400" dirty="0" err="1"/>
              <a:t>vårdenheter</a:t>
            </a:r>
            <a:r>
              <a:rPr lang="en-GB" sz="4400" dirty="0"/>
              <a:t> ska </a:t>
            </a:r>
            <a:r>
              <a:rPr lang="en-GB" sz="4400" dirty="0" err="1"/>
              <a:t>organisera</a:t>
            </a:r>
            <a:r>
              <a:rPr lang="en-GB" sz="4400" dirty="0"/>
              <a:t> </a:t>
            </a:r>
            <a:r>
              <a:rPr lang="en-GB" sz="4400" dirty="0" err="1"/>
              <a:t>sitt</a:t>
            </a:r>
            <a:r>
              <a:rPr lang="en-GB" sz="4400" dirty="0"/>
              <a:t> </a:t>
            </a:r>
            <a:r>
              <a:rPr lang="en-GB" sz="4400" dirty="0" err="1"/>
              <a:t>arbete</a:t>
            </a:r>
            <a:r>
              <a:rPr lang="en-GB" sz="4400" dirty="0"/>
              <a:t> </a:t>
            </a:r>
            <a:r>
              <a:rPr lang="en-GB" sz="4400" dirty="0" err="1"/>
              <a:t>utifrån</a:t>
            </a:r>
            <a:r>
              <a:rPr lang="en-GB" sz="4400" dirty="0"/>
              <a:t> maximal </a:t>
            </a:r>
            <a:r>
              <a:rPr lang="en-GB" sz="4400" dirty="0" err="1"/>
              <a:t>relationskontinuitet</a:t>
            </a:r>
            <a:r>
              <a:rPr lang="en-GB" sz="4400" dirty="0"/>
              <a:t>.</a:t>
            </a:r>
            <a:br>
              <a:rPr lang="en-GB" sz="4400" dirty="0"/>
            </a:br>
            <a:endParaRPr lang="sv-SE" dirty="0"/>
          </a:p>
        </p:txBody>
      </p:sp>
      <p:graphicFrame>
        <p:nvGraphicFramePr>
          <p:cNvPr id="7" name="Platshållare för innehåll 2">
            <a:extLst>
              <a:ext uri="{FF2B5EF4-FFF2-40B4-BE49-F238E27FC236}">
                <a16:creationId xmlns:a16="http://schemas.microsoft.com/office/drawing/2014/main" id="{379ADC8E-22C9-633C-04D8-824E456516C5}"/>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normAutofit/>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BE378EA1-44F8-9251-25B3-B6D41B73D302}"/>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324041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Autofit/>
          </a:bodyPr>
          <a:lstStyle/>
          <a:p>
            <a:br>
              <a:rPr lang="en-GB" sz="2800" dirty="0"/>
            </a:br>
            <a:r>
              <a:rPr lang="en-GB" sz="2800" dirty="0"/>
              <a:t>I det </a:t>
            </a:r>
            <a:r>
              <a:rPr lang="en-GB" sz="2800" dirty="0" err="1"/>
              <a:t>generella</a:t>
            </a:r>
            <a:r>
              <a:rPr lang="en-GB" sz="2800" dirty="0"/>
              <a:t> ska </a:t>
            </a:r>
            <a:r>
              <a:rPr lang="en-GB" sz="2800" dirty="0" err="1"/>
              <a:t>patienter</a:t>
            </a:r>
            <a:r>
              <a:rPr lang="en-GB" sz="2800" dirty="0"/>
              <a:t> </a:t>
            </a:r>
            <a:r>
              <a:rPr lang="en-GB" sz="2800" dirty="0" err="1"/>
              <a:t>erbjudas</a:t>
            </a:r>
            <a:r>
              <a:rPr lang="en-GB" sz="2800" dirty="0"/>
              <a:t> </a:t>
            </a:r>
            <a:r>
              <a:rPr lang="en-GB" sz="2800" dirty="0" err="1"/>
              <a:t>vård</a:t>
            </a:r>
            <a:r>
              <a:rPr lang="en-GB" sz="2800" dirty="0"/>
              <a:t> </a:t>
            </a:r>
            <a:r>
              <a:rPr lang="en-GB" sz="2800" dirty="0" err="1"/>
              <a:t>enligt</a:t>
            </a:r>
            <a:r>
              <a:rPr lang="en-GB" sz="2800" dirty="0"/>
              <a:t> </a:t>
            </a:r>
            <a:r>
              <a:rPr lang="en-GB" sz="2800" dirty="0" err="1"/>
              <a:t>evidensbaserade</a:t>
            </a:r>
            <a:r>
              <a:rPr lang="en-GB" sz="2800" dirty="0"/>
              <a:t>, </a:t>
            </a:r>
            <a:r>
              <a:rPr lang="en-GB" sz="2800" dirty="0" err="1"/>
              <a:t>standardiserade</a:t>
            </a:r>
            <a:r>
              <a:rPr lang="en-GB" sz="2800" dirty="0"/>
              <a:t> </a:t>
            </a:r>
            <a:r>
              <a:rPr lang="en-GB" sz="2800" dirty="0" err="1"/>
              <a:t>vårdplaner</a:t>
            </a:r>
            <a:r>
              <a:rPr lang="en-GB" sz="2800" dirty="0"/>
              <a:t> </a:t>
            </a:r>
            <a:r>
              <a:rPr lang="en-GB" sz="2800" dirty="0" err="1"/>
              <a:t>och</a:t>
            </a:r>
            <a:r>
              <a:rPr lang="en-GB" sz="2800" dirty="0"/>
              <a:t> i det </a:t>
            </a:r>
            <a:r>
              <a:rPr lang="en-GB" sz="2800" dirty="0" err="1"/>
              <a:t>unika</a:t>
            </a:r>
            <a:r>
              <a:rPr lang="en-GB" sz="2800" dirty="0"/>
              <a:t> </a:t>
            </a:r>
            <a:r>
              <a:rPr lang="en-GB" sz="2800" dirty="0" err="1"/>
              <a:t>enligt</a:t>
            </a:r>
            <a:r>
              <a:rPr lang="en-GB" sz="2800" dirty="0"/>
              <a:t> </a:t>
            </a:r>
            <a:r>
              <a:rPr lang="en-GB" sz="2800" dirty="0" err="1"/>
              <a:t>personcentrerade</a:t>
            </a:r>
            <a:r>
              <a:rPr lang="en-GB" sz="2800" dirty="0"/>
              <a:t>, </a:t>
            </a:r>
            <a:r>
              <a:rPr lang="en-GB" sz="2800" dirty="0" err="1"/>
              <a:t>individuella</a:t>
            </a:r>
            <a:r>
              <a:rPr lang="en-GB" sz="2800" dirty="0"/>
              <a:t> </a:t>
            </a:r>
            <a:r>
              <a:rPr lang="en-GB" sz="2800" dirty="0" err="1"/>
              <a:t>vårdplaner</a:t>
            </a:r>
            <a:r>
              <a:rPr lang="en-GB" sz="2800" dirty="0"/>
              <a:t>.</a:t>
            </a:r>
            <a:br>
              <a:rPr lang="en-GB" sz="2800" dirty="0"/>
            </a:br>
            <a:endParaRPr lang="sv-SE" sz="2800" dirty="0"/>
          </a:p>
        </p:txBody>
      </p:sp>
      <p:graphicFrame>
        <p:nvGraphicFramePr>
          <p:cNvPr id="7" name="Platshållare för innehåll 2">
            <a:extLst>
              <a:ext uri="{FF2B5EF4-FFF2-40B4-BE49-F238E27FC236}">
                <a16:creationId xmlns:a16="http://schemas.microsoft.com/office/drawing/2014/main" id="{8162356C-002C-6A6F-4835-238BAFB905E2}"/>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52E437C6-3F87-F94E-790E-7C54D04BDB87}"/>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421705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Autofit/>
          </a:bodyPr>
          <a:lstStyle/>
          <a:p>
            <a:br>
              <a:rPr lang="en-GB" sz="3200" dirty="0"/>
            </a:br>
            <a:r>
              <a:rPr lang="en-GB" sz="3200" dirty="0" err="1"/>
              <a:t>Alla</a:t>
            </a:r>
            <a:r>
              <a:rPr lang="en-GB" sz="3200" dirty="0"/>
              <a:t> </a:t>
            </a:r>
            <a:r>
              <a:rPr lang="en-GB" sz="3200" dirty="0" err="1"/>
              <a:t>patienter</a:t>
            </a:r>
            <a:r>
              <a:rPr lang="en-GB" sz="3200" dirty="0"/>
              <a:t> ska en </a:t>
            </a:r>
            <a:r>
              <a:rPr lang="en-GB" sz="3200" dirty="0" err="1"/>
              <a:t>gång</a:t>
            </a:r>
            <a:r>
              <a:rPr lang="en-GB" sz="3200" dirty="0"/>
              <a:t> per </a:t>
            </a:r>
            <a:r>
              <a:rPr lang="en-GB" sz="3200" dirty="0" err="1"/>
              <a:t>dygn</a:t>
            </a:r>
            <a:r>
              <a:rPr lang="en-GB" sz="3200" dirty="0"/>
              <a:t> </a:t>
            </a:r>
            <a:r>
              <a:rPr lang="en-GB" sz="3200" dirty="0" err="1"/>
              <a:t>eller</a:t>
            </a:r>
            <a:r>
              <a:rPr lang="en-GB" sz="3200" dirty="0"/>
              <a:t> vid </a:t>
            </a:r>
            <a:r>
              <a:rPr lang="en-GB" sz="3200" dirty="0" err="1"/>
              <a:t>mottagningsbesök</a:t>
            </a:r>
            <a:r>
              <a:rPr lang="en-GB" sz="3200" dirty="0"/>
              <a:t> </a:t>
            </a:r>
            <a:r>
              <a:rPr lang="en-GB" sz="3200" dirty="0" err="1"/>
              <a:t>mötas</a:t>
            </a:r>
            <a:r>
              <a:rPr lang="en-GB" sz="3200" dirty="0"/>
              <a:t> </a:t>
            </a:r>
            <a:r>
              <a:rPr lang="en-GB" sz="3200" dirty="0" err="1"/>
              <a:t>av</a:t>
            </a:r>
            <a:r>
              <a:rPr lang="en-GB" sz="3200" dirty="0"/>
              <a:t> </a:t>
            </a:r>
            <a:r>
              <a:rPr lang="en-GB" sz="3200" dirty="0" err="1"/>
              <a:t>någon</a:t>
            </a:r>
            <a:r>
              <a:rPr lang="en-GB" sz="3200" dirty="0"/>
              <a:t> </a:t>
            </a:r>
            <a:r>
              <a:rPr lang="en-GB" sz="3200" dirty="0" err="1"/>
              <a:t>av</a:t>
            </a:r>
            <a:r>
              <a:rPr lang="en-GB" sz="3200" dirty="0"/>
              <a:t> </a:t>
            </a:r>
            <a:r>
              <a:rPr lang="en-GB" sz="3200" dirty="0" err="1"/>
              <a:t>följande</a:t>
            </a:r>
            <a:r>
              <a:rPr lang="en-GB" sz="3200" dirty="0"/>
              <a:t> </a:t>
            </a:r>
            <a:r>
              <a:rPr lang="en-GB" sz="3200" dirty="0" err="1"/>
              <a:t>tre</a:t>
            </a:r>
            <a:r>
              <a:rPr lang="en-GB" sz="3200" dirty="0"/>
              <a:t> </a:t>
            </a:r>
            <a:r>
              <a:rPr lang="en-GB" sz="3200" dirty="0" err="1"/>
              <a:t>frågor</a:t>
            </a:r>
            <a:r>
              <a:rPr lang="en-GB" sz="3200" dirty="0"/>
              <a:t>: Hur </a:t>
            </a:r>
            <a:r>
              <a:rPr lang="en-GB" sz="3200" dirty="0" err="1"/>
              <a:t>förstår</a:t>
            </a:r>
            <a:r>
              <a:rPr lang="en-GB" sz="3200" dirty="0"/>
              <a:t> du det </a:t>
            </a:r>
            <a:r>
              <a:rPr lang="en-GB" sz="3200" dirty="0" err="1"/>
              <a:t>som</a:t>
            </a:r>
            <a:r>
              <a:rPr lang="en-GB" sz="3200" dirty="0"/>
              <a:t> </a:t>
            </a:r>
            <a:r>
              <a:rPr lang="en-GB" sz="3200" dirty="0" err="1"/>
              <a:t>sker</a:t>
            </a:r>
            <a:r>
              <a:rPr lang="en-GB" sz="3200" dirty="0"/>
              <a:t> </a:t>
            </a:r>
            <a:r>
              <a:rPr lang="en-GB" sz="3200" dirty="0" err="1"/>
              <a:t>kring</a:t>
            </a:r>
            <a:r>
              <a:rPr lang="en-GB" sz="3200" dirty="0"/>
              <a:t> dig? </a:t>
            </a:r>
            <a:r>
              <a:rPr lang="en-GB" sz="3200" dirty="0" err="1"/>
              <a:t>Hur</a:t>
            </a:r>
            <a:r>
              <a:rPr lang="en-GB" sz="3200" dirty="0"/>
              <a:t> </a:t>
            </a:r>
            <a:r>
              <a:rPr lang="en-GB" sz="3200" dirty="0" err="1"/>
              <a:t>tänker</a:t>
            </a:r>
            <a:r>
              <a:rPr lang="en-GB" sz="3200" dirty="0"/>
              <a:t> du </a:t>
            </a:r>
            <a:r>
              <a:rPr lang="en-GB" sz="3200" dirty="0" err="1"/>
              <a:t>kring</a:t>
            </a:r>
            <a:r>
              <a:rPr lang="en-GB" sz="3200" dirty="0"/>
              <a:t> din situation? </a:t>
            </a:r>
            <a:r>
              <a:rPr lang="en-GB" sz="3200" dirty="0" err="1"/>
              <a:t>Vad</a:t>
            </a:r>
            <a:r>
              <a:rPr lang="en-GB" sz="3200" dirty="0"/>
              <a:t> </a:t>
            </a:r>
            <a:r>
              <a:rPr lang="en-GB" sz="3200" dirty="0" err="1"/>
              <a:t>vill</a:t>
            </a:r>
            <a:r>
              <a:rPr lang="en-GB" sz="3200" dirty="0"/>
              <a:t> du?</a:t>
            </a:r>
            <a:br>
              <a:rPr lang="en-GB" sz="3200" dirty="0"/>
            </a:br>
            <a:endParaRPr lang="sv-SE" sz="3200" dirty="0"/>
          </a:p>
        </p:txBody>
      </p:sp>
      <p:graphicFrame>
        <p:nvGraphicFramePr>
          <p:cNvPr id="7" name="Platshållare för innehåll 2">
            <a:extLst>
              <a:ext uri="{FF2B5EF4-FFF2-40B4-BE49-F238E27FC236}">
                <a16:creationId xmlns:a16="http://schemas.microsoft.com/office/drawing/2014/main" id="{14940080-64B4-EAF2-3E8E-412DC870822A}"/>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normAutofit/>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D2434A49-C215-D44F-295F-B9C56D26AD43}"/>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76157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Autofit/>
          </a:bodyPr>
          <a:lstStyle/>
          <a:p>
            <a:br>
              <a:rPr lang="en-GB" sz="2400" dirty="0"/>
            </a:br>
            <a:r>
              <a:rPr lang="en-GB" sz="2400" dirty="0" err="1"/>
              <a:t>Alla</a:t>
            </a:r>
            <a:r>
              <a:rPr lang="en-GB" sz="2400" dirty="0"/>
              <a:t> </a:t>
            </a:r>
            <a:r>
              <a:rPr lang="en-GB" sz="2400" dirty="0" err="1"/>
              <a:t>vårdenheter</a:t>
            </a:r>
            <a:r>
              <a:rPr lang="en-GB" sz="2400" dirty="0"/>
              <a:t> </a:t>
            </a:r>
            <a:r>
              <a:rPr lang="en-GB" sz="2400" dirty="0" err="1"/>
              <a:t>som</a:t>
            </a:r>
            <a:r>
              <a:rPr lang="en-GB" sz="2400" dirty="0"/>
              <a:t> </a:t>
            </a:r>
            <a:r>
              <a:rPr lang="en-GB" sz="2400" dirty="0" err="1"/>
              <a:t>bedriver</a:t>
            </a:r>
            <a:r>
              <a:rPr lang="en-GB" sz="2400" dirty="0"/>
              <a:t> </a:t>
            </a:r>
            <a:r>
              <a:rPr lang="en-GB" sz="2400" dirty="0" err="1"/>
              <a:t>inneliggande</a:t>
            </a:r>
            <a:r>
              <a:rPr lang="en-GB" sz="2400" dirty="0"/>
              <a:t> </a:t>
            </a:r>
            <a:r>
              <a:rPr lang="en-GB" sz="2400" dirty="0" err="1"/>
              <a:t>vård</a:t>
            </a:r>
            <a:r>
              <a:rPr lang="en-GB" sz="2400" dirty="0"/>
              <a:t> ska </a:t>
            </a:r>
            <a:r>
              <a:rPr lang="en-GB" sz="2400" dirty="0" err="1"/>
              <a:t>etablera</a:t>
            </a:r>
            <a:r>
              <a:rPr lang="en-GB" sz="2400" dirty="0"/>
              <a:t> en </a:t>
            </a:r>
            <a:r>
              <a:rPr lang="en-GB" sz="2400" dirty="0" err="1"/>
              <a:t>tvärprofessionell</a:t>
            </a:r>
            <a:r>
              <a:rPr lang="en-GB" sz="2400" dirty="0"/>
              <a:t> </a:t>
            </a:r>
            <a:r>
              <a:rPr lang="en-GB" sz="2400" dirty="0" err="1"/>
              <a:t>omvårdnadsrond</a:t>
            </a:r>
            <a:r>
              <a:rPr lang="en-GB" sz="2400" dirty="0"/>
              <a:t> 1h/</a:t>
            </a:r>
            <a:r>
              <a:rPr lang="en-GB" sz="2400" dirty="0" err="1"/>
              <a:t>vecka</a:t>
            </a:r>
            <a:r>
              <a:rPr lang="en-GB" sz="2400" dirty="0"/>
              <a:t> under </a:t>
            </a:r>
            <a:r>
              <a:rPr lang="en-GB" sz="2400" dirty="0" err="1"/>
              <a:t>ledning</a:t>
            </a:r>
            <a:r>
              <a:rPr lang="en-GB" sz="2400" dirty="0"/>
              <a:t> </a:t>
            </a:r>
            <a:r>
              <a:rPr lang="en-GB" sz="2400" dirty="0" err="1"/>
              <a:t>av</a:t>
            </a:r>
            <a:r>
              <a:rPr lang="en-GB" sz="2400" dirty="0"/>
              <a:t> </a:t>
            </a:r>
            <a:r>
              <a:rPr lang="en-GB" sz="2400" dirty="0" err="1"/>
              <a:t>specialistsjuksköterska</a:t>
            </a:r>
            <a:r>
              <a:rPr lang="en-GB" sz="2400" dirty="0"/>
              <a:t> </a:t>
            </a:r>
            <a:r>
              <a:rPr lang="en-GB" sz="2400" dirty="0" err="1"/>
              <a:t>där</a:t>
            </a:r>
            <a:r>
              <a:rPr lang="en-GB" sz="2400" dirty="0"/>
              <a:t> </a:t>
            </a:r>
            <a:r>
              <a:rPr lang="en-GB" sz="2400" dirty="0" err="1"/>
              <a:t>personer</a:t>
            </a:r>
            <a:r>
              <a:rPr lang="en-GB" sz="2400" dirty="0"/>
              <a:t> med </a:t>
            </a:r>
            <a:r>
              <a:rPr lang="en-GB" sz="2400" dirty="0" err="1"/>
              <a:t>komplexa</a:t>
            </a:r>
            <a:r>
              <a:rPr lang="en-GB" sz="2400" dirty="0"/>
              <a:t> </a:t>
            </a:r>
            <a:r>
              <a:rPr lang="en-GB" sz="2400" dirty="0" err="1"/>
              <a:t>vårdbehov</a:t>
            </a:r>
            <a:r>
              <a:rPr lang="en-GB" sz="2400" dirty="0"/>
              <a:t> </a:t>
            </a:r>
            <a:r>
              <a:rPr lang="en-GB" sz="2400" dirty="0" err="1"/>
              <a:t>diskuteras</a:t>
            </a:r>
            <a:r>
              <a:rPr lang="en-GB" sz="2400" dirty="0"/>
              <a:t> </a:t>
            </a:r>
            <a:r>
              <a:rPr lang="en-GB" sz="2400" dirty="0" err="1"/>
              <a:t>och</a:t>
            </a:r>
            <a:r>
              <a:rPr lang="en-GB" sz="2400" dirty="0"/>
              <a:t> </a:t>
            </a:r>
            <a:r>
              <a:rPr lang="en-GB" sz="2400" dirty="0" err="1"/>
              <a:t>planeras</a:t>
            </a:r>
            <a:r>
              <a:rPr lang="en-GB" sz="2400" dirty="0"/>
              <a:t> för.</a:t>
            </a:r>
            <a:br>
              <a:rPr lang="en-GB" sz="2400" dirty="0"/>
            </a:br>
            <a:endParaRPr lang="sv-SE" sz="2400" dirty="0"/>
          </a:p>
        </p:txBody>
      </p:sp>
      <p:graphicFrame>
        <p:nvGraphicFramePr>
          <p:cNvPr id="7" name="Platshållare för innehåll 2">
            <a:extLst>
              <a:ext uri="{FF2B5EF4-FFF2-40B4-BE49-F238E27FC236}">
                <a16:creationId xmlns:a16="http://schemas.microsoft.com/office/drawing/2014/main" id="{86E4FDBF-E126-56A4-40B3-46EE59952115}"/>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normAutofit/>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6C446429-E8CC-9F89-1BC1-DC8F68BFB9F9}"/>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251017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Autofit/>
          </a:bodyPr>
          <a:lstStyle/>
          <a:p>
            <a:br>
              <a:rPr lang="en-GB" sz="3600" dirty="0"/>
            </a:br>
            <a:r>
              <a:rPr lang="en-GB" sz="3200" dirty="0" err="1"/>
              <a:t>Personer</a:t>
            </a:r>
            <a:r>
              <a:rPr lang="en-GB" sz="3200" dirty="0"/>
              <a:t> med </a:t>
            </a:r>
            <a:r>
              <a:rPr lang="en-GB" sz="3200" dirty="0" err="1"/>
              <a:t>avancerad</a:t>
            </a:r>
            <a:r>
              <a:rPr lang="en-GB" sz="3200" dirty="0"/>
              <a:t> </a:t>
            </a:r>
            <a:r>
              <a:rPr lang="en-GB" sz="3200" dirty="0" err="1"/>
              <a:t>sjukdom</a:t>
            </a:r>
            <a:r>
              <a:rPr lang="en-GB" sz="3200" dirty="0"/>
              <a:t> i </a:t>
            </a:r>
            <a:r>
              <a:rPr lang="en-GB" sz="3200" dirty="0" err="1"/>
              <a:t>slutstadiet</a:t>
            </a:r>
            <a:r>
              <a:rPr lang="en-GB" sz="3200" dirty="0"/>
              <a:t> ska </a:t>
            </a:r>
            <a:r>
              <a:rPr lang="en-GB" sz="3200" dirty="0" err="1"/>
              <a:t>erbjudas</a:t>
            </a:r>
            <a:r>
              <a:rPr lang="en-GB" sz="3200" dirty="0"/>
              <a:t> </a:t>
            </a:r>
            <a:r>
              <a:rPr lang="en-GB" sz="3200" dirty="0" err="1"/>
              <a:t>brytpunktssamtal</a:t>
            </a:r>
            <a:r>
              <a:rPr lang="en-GB" sz="3200" dirty="0"/>
              <a:t> i </a:t>
            </a:r>
            <a:r>
              <a:rPr lang="en-GB" sz="3200" dirty="0" err="1"/>
              <a:t>samband</a:t>
            </a:r>
            <a:r>
              <a:rPr lang="en-GB" sz="3200" dirty="0"/>
              <a:t> med </a:t>
            </a:r>
            <a:r>
              <a:rPr lang="en-GB" sz="3200" dirty="0" err="1"/>
              <a:t>inneliggande</a:t>
            </a:r>
            <a:r>
              <a:rPr lang="en-GB" sz="3200" dirty="0"/>
              <a:t> </a:t>
            </a:r>
            <a:r>
              <a:rPr lang="en-GB" sz="3200" dirty="0" err="1"/>
              <a:t>vård</a:t>
            </a:r>
            <a:r>
              <a:rPr lang="en-GB" sz="3200" dirty="0"/>
              <a:t>.</a:t>
            </a:r>
            <a:br>
              <a:rPr lang="en-GB" sz="3600" dirty="0"/>
            </a:br>
            <a:endParaRPr lang="sv-SE" sz="3600" dirty="0"/>
          </a:p>
        </p:txBody>
      </p:sp>
      <p:graphicFrame>
        <p:nvGraphicFramePr>
          <p:cNvPr id="7" name="Platshållare för innehåll 2">
            <a:extLst>
              <a:ext uri="{FF2B5EF4-FFF2-40B4-BE49-F238E27FC236}">
                <a16:creationId xmlns:a16="http://schemas.microsoft.com/office/drawing/2014/main" id="{C690F92D-BD51-AF34-6422-FD607FD8149E}"/>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normAutofit/>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FD40338F-99C0-E270-8526-E1A61D7A76B1}"/>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239489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6E685-8D70-E8B8-828E-5372B3A079EC}"/>
              </a:ext>
            </a:extLst>
          </p:cNvPr>
          <p:cNvSpPr>
            <a:spLocks noGrp="1"/>
          </p:cNvSpPr>
          <p:nvPr>
            <p:ph type="title"/>
          </p:nvPr>
        </p:nvSpPr>
        <p:spPr/>
        <p:txBody>
          <a:bodyPr>
            <a:noAutofit/>
          </a:bodyPr>
          <a:lstStyle/>
          <a:p>
            <a:br>
              <a:rPr lang="en-GB" sz="3200" dirty="0"/>
            </a:br>
            <a:r>
              <a:rPr lang="en-GB" sz="3200" dirty="0" err="1"/>
              <a:t>Eventuella</a:t>
            </a:r>
            <a:r>
              <a:rPr lang="en-GB" sz="3200" dirty="0"/>
              <a:t> </a:t>
            </a:r>
            <a:r>
              <a:rPr lang="en-GB" sz="3200" dirty="0" err="1"/>
              <a:t>behandlingsbegränsningar</a:t>
            </a:r>
            <a:r>
              <a:rPr lang="en-GB" sz="3200" dirty="0"/>
              <a:t> ska </a:t>
            </a:r>
            <a:r>
              <a:rPr lang="en-GB" sz="3200" dirty="0" err="1"/>
              <a:t>vara</a:t>
            </a:r>
            <a:r>
              <a:rPr lang="en-GB" sz="3200" dirty="0"/>
              <a:t> </a:t>
            </a:r>
            <a:r>
              <a:rPr lang="en-GB" sz="3200" dirty="0" err="1"/>
              <a:t>diskuterade</a:t>
            </a:r>
            <a:r>
              <a:rPr lang="en-GB" sz="3200" dirty="0"/>
              <a:t> </a:t>
            </a:r>
            <a:r>
              <a:rPr lang="en-GB" sz="3200" dirty="0" err="1"/>
              <a:t>och</a:t>
            </a:r>
            <a:r>
              <a:rPr lang="en-GB" sz="3200" dirty="0"/>
              <a:t> </a:t>
            </a:r>
            <a:r>
              <a:rPr lang="en-GB" sz="3200" dirty="0" err="1"/>
              <a:t>journalförda</a:t>
            </a:r>
            <a:r>
              <a:rPr lang="en-GB" sz="3200" dirty="0"/>
              <a:t> </a:t>
            </a:r>
            <a:r>
              <a:rPr lang="en-GB" sz="3200" dirty="0" err="1"/>
              <a:t>när</a:t>
            </a:r>
            <a:r>
              <a:rPr lang="en-GB" sz="3200" dirty="0"/>
              <a:t> </a:t>
            </a:r>
            <a:r>
              <a:rPr lang="en-GB" sz="3200" dirty="0" err="1"/>
              <a:t>vårdtiden</a:t>
            </a:r>
            <a:r>
              <a:rPr lang="en-GB" sz="3200" dirty="0"/>
              <a:t> </a:t>
            </a:r>
            <a:r>
              <a:rPr lang="en-GB" sz="3200" dirty="0" err="1"/>
              <a:t>påbörjas</a:t>
            </a:r>
            <a:r>
              <a:rPr lang="en-GB" sz="3200" dirty="0"/>
              <a:t> </a:t>
            </a:r>
            <a:r>
              <a:rPr lang="en-GB" sz="3200" dirty="0" err="1"/>
              <a:t>samt</a:t>
            </a:r>
            <a:r>
              <a:rPr lang="en-GB" sz="3200" dirty="0"/>
              <a:t>  </a:t>
            </a:r>
            <a:r>
              <a:rPr lang="en-GB" sz="3200" dirty="0" err="1"/>
              <a:t>innan</a:t>
            </a:r>
            <a:r>
              <a:rPr lang="en-GB" sz="3200" dirty="0"/>
              <a:t> </a:t>
            </a:r>
            <a:r>
              <a:rPr lang="en-GB" sz="3200" dirty="0" err="1"/>
              <a:t>utskrivning</a:t>
            </a:r>
            <a:r>
              <a:rPr lang="en-GB" sz="3200" dirty="0"/>
              <a:t>.</a:t>
            </a:r>
            <a:br>
              <a:rPr lang="en-GB" sz="3200" dirty="0"/>
            </a:br>
            <a:endParaRPr lang="sv-SE" sz="3200" dirty="0"/>
          </a:p>
        </p:txBody>
      </p:sp>
      <p:graphicFrame>
        <p:nvGraphicFramePr>
          <p:cNvPr id="7" name="Platshållare för innehåll 2">
            <a:extLst>
              <a:ext uri="{FF2B5EF4-FFF2-40B4-BE49-F238E27FC236}">
                <a16:creationId xmlns:a16="http://schemas.microsoft.com/office/drawing/2014/main" id="{99504904-FF2F-99DD-2168-711CF98DA6D7}"/>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3">
            <a:extLst>
              <a:ext uri="{FF2B5EF4-FFF2-40B4-BE49-F238E27FC236}">
                <a16:creationId xmlns:a16="http://schemas.microsoft.com/office/drawing/2014/main" id="{1CAC45CD-7CCF-BCFE-8D7C-023AF2103606}"/>
              </a:ext>
            </a:extLst>
          </p:cNvPr>
          <p:cNvSpPr>
            <a:spLocks noGrp="1"/>
          </p:cNvSpPr>
          <p:nvPr>
            <p:ph sz="half" idx="2"/>
          </p:nvPr>
        </p:nvSpPr>
        <p:spPr/>
        <p:txBody>
          <a:bodyPr>
            <a:normAutofit/>
          </a:bodyPr>
          <a:lstStyle/>
          <a:p>
            <a:pPr marL="0" indent="0">
              <a:buNone/>
            </a:pPr>
            <a:r>
              <a:rPr lang="sv-SE" dirty="0"/>
              <a:t>Varför då?</a:t>
            </a:r>
          </a:p>
        </p:txBody>
      </p:sp>
      <p:pic>
        <p:nvPicPr>
          <p:cNvPr id="5" name="Picture 4" descr="C:\Documents and Settings\Anna\Application Data\Microsoft\Media Catalog\Downloaded Clips\cl1f\j0078622.wmf">
            <a:extLst>
              <a:ext uri="{FF2B5EF4-FFF2-40B4-BE49-F238E27FC236}">
                <a16:creationId xmlns:a16="http://schemas.microsoft.com/office/drawing/2014/main" id="{EB259B9C-6738-369C-53B8-871AD1B7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59703" y="2373329"/>
            <a:ext cx="3780890" cy="3803633"/>
          </a:xfrm>
          <a:prstGeom prst="rect">
            <a:avLst/>
          </a:prstGeom>
        </p:spPr>
      </p:pic>
      <p:sp>
        <p:nvSpPr>
          <p:cNvPr id="3" name="Footer Placeholder 2">
            <a:extLst>
              <a:ext uri="{FF2B5EF4-FFF2-40B4-BE49-F238E27FC236}">
                <a16:creationId xmlns:a16="http://schemas.microsoft.com/office/drawing/2014/main" id="{935789EF-7190-EB1A-A216-280DB8038677}"/>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224965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7E3EE-E966-FF21-C6EF-E2548979BA39}"/>
              </a:ext>
            </a:extLst>
          </p:cNvPr>
          <p:cNvSpPr>
            <a:spLocks noGrp="1"/>
          </p:cNvSpPr>
          <p:nvPr>
            <p:ph type="title"/>
          </p:nvPr>
        </p:nvSpPr>
        <p:spPr>
          <a:xfrm>
            <a:off x="572493" y="238539"/>
            <a:ext cx="11018520" cy="1434415"/>
          </a:xfrm>
        </p:spPr>
        <p:txBody>
          <a:bodyPr anchor="b">
            <a:normAutofit/>
          </a:bodyPr>
          <a:lstStyle/>
          <a:p>
            <a:r>
              <a:rPr lang="sv-SE" sz="5400" dirty="0"/>
              <a:t>Sammanfattning</a:t>
            </a:r>
          </a:p>
        </p:txBody>
      </p:sp>
      <p:sp>
        <p:nvSpPr>
          <p:cNvPr id="3" name="Platshållare för innehåll 2">
            <a:extLst>
              <a:ext uri="{FF2B5EF4-FFF2-40B4-BE49-F238E27FC236}">
                <a16:creationId xmlns:a16="http://schemas.microsoft.com/office/drawing/2014/main" id="{7261F95E-F5F5-09CE-E2A1-08431194FA9C}"/>
              </a:ext>
            </a:extLst>
          </p:cNvPr>
          <p:cNvSpPr>
            <a:spLocks noGrp="1"/>
          </p:cNvSpPr>
          <p:nvPr>
            <p:ph idx="1"/>
          </p:nvPr>
        </p:nvSpPr>
        <p:spPr>
          <a:xfrm>
            <a:off x="572493" y="2071316"/>
            <a:ext cx="6713552" cy="4119172"/>
          </a:xfrm>
        </p:spPr>
        <p:txBody>
          <a:bodyPr anchor="t">
            <a:normAutofit/>
          </a:bodyPr>
          <a:lstStyle/>
          <a:p>
            <a:pPr marL="0" indent="0">
              <a:buNone/>
            </a:pPr>
            <a:r>
              <a:rPr lang="sv-SE" sz="2200"/>
              <a:t>Personcentrerad vård handlar om två saker:</a:t>
            </a:r>
          </a:p>
          <a:p>
            <a:pPr marL="0" indent="0">
              <a:buNone/>
            </a:pPr>
            <a:endParaRPr lang="sv-SE" sz="2200"/>
          </a:p>
          <a:p>
            <a:pPr marL="0" indent="0">
              <a:buNone/>
            </a:pPr>
            <a:r>
              <a:rPr lang="sv-SE" sz="2200" b="1"/>
              <a:t>ATT TA PERSONEN PÅ ALLVAR</a:t>
            </a:r>
          </a:p>
          <a:p>
            <a:pPr marL="0" indent="0">
              <a:buNone/>
            </a:pPr>
            <a:endParaRPr lang="sv-SE" sz="2200"/>
          </a:p>
          <a:p>
            <a:pPr marL="0" indent="0">
              <a:buNone/>
            </a:pPr>
            <a:r>
              <a:rPr lang="sv-SE" sz="2200" b="1"/>
              <a:t>ATT GÖRA UNDANTAG</a:t>
            </a:r>
          </a:p>
        </p:txBody>
      </p:sp>
      <p:pic>
        <p:nvPicPr>
          <p:cNvPr id="7170" name="Picture 2" descr="Synonym till Allvar">
            <a:extLst>
              <a:ext uri="{FF2B5EF4-FFF2-40B4-BE49-F238E27FC236}">
                <a16:creationId xmlns:a16="http://schemas.microsoft.com/office/drawing/2014/main" id="{2D760D80-03EE-BFD7-3171-F868D4CBD5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17" r="2249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B63E00D-00FE-A342-973B-DC3023136CA3}"/>
              </a:ext>
            </a:extLst>
          </p:cNvPr>
          <p:cNvSpPr>
            <a:spLocks noGrp="1"/>
          </p:cNvSpPr>
          <p:nvPr>
            <p:ph type="ftr" sz="quarter" idx="11"/>
          </p:nvPr>
        </p:nvSpPr>
        <p:spPr/>
        <p:txBody>
          <a:bodyPr/>
          <a:lstStyle/>
          <a:p>
            <a:r>
              <a:rPr lang="sv-SE"/>
              <a:t>Mölighet att leva väl- Cancerfonden Lund 2024</a:t>
            </a:r>
            <a:endParaRPr lang="en-SE"/>
          </a:p>
        </p:txBody>
      </p:sp>
    </p:spTree>
    <p:extLst>
      <p:ext uri="{BB962C8B-B14F-4D97-AF65-F5344CB8AC3E}">
        <p14:creationId xmlns:p14="http://schemas.microsoft.com/office/powerpoint/2010/main" val="303930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itle 1"/>
          <p:cNvSpPr>
            <a:spLocks noGrp="1"/>
          </p:cNvSpPr>
          <p:nvPr>
            <p:ph type="title"/>
          </p:nvPr>
        </p:nvSpPr>
        <p:spPr>
          <a:xfrm>
            <a:off x="914400" y="572569"/>
            <a:ext cx="4998888" cy="1642956"/>
          </a:xfrm>
        </p:spPr>
        <p:txBody>
          <a:bodyPr anchor="b">
            <a:normAutofit/>
          </a:bodyPr>
          <a:lstStyle/>
          <a:p>
            <a:pPr eaLnBrk="1" hangingPunct="1"/>
            <a:r>
              <a:rPr lang="sv-SE" sz="3600" b="1" dirty="0">
                <a:solidFill>
                  <a:schemeClr val="tx2"/>
                </a:solidFill>
                <a:ea typeface="ＭＳ Ｐゴシック" charset="0"/>
                <a:cs typeface="ＭＳ Ｐゴシック" charset="0"/>
              </a:rPr>
              <a:t>Motiv för personcentrerad vård</a:t>
            </a:r>
          </a:p>
        </p:txBody>
      </p:sp>
      <p:sp>
        <p:nvSpPr>
          <p:cNvPr id="41986" name="Content Placeholder 2"/>
          <p:cNvSpPr>
            <a:spLocks noGrp="1"/>
          </p:cNvSpPr>
          <p:nvPr>
            <p:ph idx="1"/>
          </p:nvPr>
        </p:nvSpPr>
        <p:spPr>
          <a:xfrm>
            <a:off x="896113" y="2596243"/>
            <a:ext cx="4430490" cy="3575957"/>
          </a:xfrm>
        </p:spPr>
        <p:txBody>
          <a:bodyPr>
            <a:normAutofit fontScale="85000" lnSpcReduction="10000"/>
          </a:bodyPr>
          <a:lstStyle/>
          <a:p>
            <a:pPr marL="0" indent="0">
              <a:lnSpc>
                <a:spcPct val="150000"/>
              </a:lnSpc>
              <a:spcAft>
                <a:spcPct val="0"/>
              </a:spcAft>
              <a:buNone/>
            </a:pPr>
            <a:r>
              <a:rPr lang="sv" dirty="0">
                <a:solidFill>
                  <a:schemeClr val="tx2"/>
                </a:solidFill>
              </a:rPr>
              <a:t>Syftet med att införa personcentrerad vård på en avdelning </a:t>
            </a:r>
            <a:r>
              <a:rPr lang="sv-SE" dirty="0">
                <a:solidFill>
                  <a:schemeClr val="tx2"/>
                </a:solidFill>
              </a:rPr>
              <a:t>eller en mottagning</a:t>
            </a:r>
            <a:r>
              <a:rPr lang="sv" dirty="0">
                <a:solidFill>
                  <a:schemeClr val="tx2"/>
                </a:solidFill>
              </a:rPr>
              <a:t> är att skapa förutsättningar för en </a:t>
            </a:r>
            <a:r>
              <a:rPr lang="sv" b="1" dirty="0">
                <a:solidFill>
                  <a:schemeClr val="tx2"/>
                </a:solidFill>
              </a:rPr>
              <a:t>rättvis institution </a:t>
            </a:r>
            <a:r>
              <a:rPr lang="sv" dirty="0">
                <a:solidFill>
                  <a:schemeClr val="tx2"/>
                </a:solidFill>
              </a:rPr>
              <a:t>för patienter i ett trefaldigt underläge. </a:t>
            </a:r>
            <a:endParaRPr lang="sv-SE" dirty="0">
              <a:solidFill>
                <a:schemeClr val="tx2"/>
              </a:solidFill>
              <a:latin typeface="Arial" charset="0"/>
              <a:ea typeface="ＭＳ Ｐゴシック" charset="0"/>
            </a:endParaRPr>
          </a:p>
        </p:txBody>
      </p:sp>
      <p:pic>
        <p:nvPicPr>
          <p:cNvPr id="3074" name="Picture 2" descr="Nu informeras kvinnor om överdiagnostik - Dagens Medicin">
            <a:extLst>
              <a:ext uri="{FF2B5EF4-FFF2-40B4-BE49-F238E27FC236}">
                <a16:creationId xmlns:a16="http://schemas.microsoft.com/office/drawing/2014/main" id="{90EA762A-F20F-67AD-9221-60583302C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33" r="5764" b="-1"/>
          <a:stretch/>
        </p:blipFill>
        <p:spPr bwMode="auto">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8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Person eller patient</a:t>
            </a:r>
            <a:endParaRPr lang="en-US" dirty="0"/>
          </a:p>
        </p:txBody>
      </p:sp>
      <p:sp>
        <p:nvSpPr>
          <p:cNvPr id="3" name="Platshållare för innehåll 2"/>
          <p:cNvSpPr>
            <a:spLocks noGrp="1"/>
          </p:cNvSpPr>
          <p:nvPr>
            <p:ph idx="1"/>
          </p:nvPr>
        </p:nvSpPr>
        <p:spPr>
          <a:xfrm>
            <a:off x="2442586" y="1427623"/>
            <a:ext cx="6889296" cy="4806169"/>
          </a:xfrm>
        </p:spPr>
        <p:txBody>
          <a:bodyPr>
            <a:normAutofit fontScale="85000" lnSpcReduction="10000"/>
          </a:bodyPr>
          <a:lstStyle/>
          <a:p>
            <a:pPr>
              <a:lnSpc>
                <a:spcPct val="150000"/>
              </a:lnSpc>
            </a:pPr>
            <a:r>
              <a:rPr lang="sv-SE" dirty="0"/>
              <a:t>Patient är en </a:t>
            </a:r>
            <a:r>
              <a:rPr lang="sv-SE" i="1" dirty="0"/>
              <a:t>roll</a:t>
            </a:r>
            <a:r>
              <a:rPr lang="sv-SE" dirty="0"/>
              <a:t>, något som är utbytbart</a:t>
            </a:r>
          </a:p>
          <a:p>
            <a:pPr>
              <a:lnSpc>
                <a:spcPct val="150000"/>
              </a:lnSpc>
            </a:pPr>
            <a:r>
              <a:rPr lang="sv-SE" dirty="0"/>
              <a:t>Person handlar om </a:t>
            </a:r>
            <a:r>
              <a:rPr lang="sv-SE" i="1" dirty="0"/>
              <a:t>identitet</a:t>
            </a:r>
            <a:r>
              <a:rPr lang="sv-SE" dirty="0"/>
              <a:t>, unik och oersättlig</a:t>
            </a:r>
          </a:p>
          <a:p>
            <a:pPr>
              <a:lnSpc>
                <a:spcPct val="150000"/>
              </a:lnSpc>
            </a:pPr>
            <a:r>
              <a:rPr lang="sv-SE" i="1" dirty="0"/>
              <a:t>Något</a:t>
            </a:r>
            <a:r>
              <a:rPr lang="sv-SE" dirty="0"/>
              <a:t> man är respektive </a:t>
            </a:r>
            <a:r>
              <a:rPr lang="sv-SE" i="1" dirty="0"/>
              <a:t>Någon</a:t>
            </a:r>
            <a:r>
              <a:rPr lang="sv-SE" dirty="0"/>
              <a:t> man är</a:t>
            </a:r>
          </a:p>
          <a:p>
            <a:pPr>
              <a:lnSpc>
                <a:spcPct val="150000"/>
              </a:lnSpc>
            </a:pPr>
            <a:r>
              <a:rPr lang="sv-SE" dirty="0"/>
              <a:t>Patienten identifieras utifrån tecken och diagnoser</a:t>
            </a:r>
          </a:p>
          <a:p>
            <a:pPr>
              <a:lnSpc>
                <a:spcPct val="150000"/>
              </a:lnSpc>
            </a:pPr>
            <a:r>
              <a:rPr lang="sv-SE" dirty="0"/>
              <a:t>Personen är knuten till en levnadshistoria</a:t>
            </a:r>
          </a:p>
          <a:p>
            <a:pPr marL="0" indent="0">
              <a:buNone/>
            </a:pPr>
            <a:endParaRPr lang="sv-SE" dirty="0"/>
          </a:p>
          <a:p>
            <a:pPr marL="0" indent="0">
              <a:lnSpc>
                <a:spcPct val="150000"/>
              </a:lnSpc>
              <a:buNone/>
            </a:pPr>
            <a:r>
              <a:rPr lang="sv-SE" dirty="0">
                <a:solidFill>
                  <a:srgbClr val="FF0000"/>
                </a:solidFill>
              </a:rPr>
              <a:t>Som person kan man ta rollen som patient, men det är inte självklart att patienten möts som en person</a:t>
            </a:r>
            <a:r>
              <a:rPr lang="sv-SE" dirty="0"/>
              <a:t>.</a:t>
            </a:r>
            <a:endParaRPr lang="en-US" dirty="0"/>
          </a:p>
        </p:txBody>
      </p:sp>
    </p:spTree>
    <p:extLst>
      <p:ext uri="{BB962C8B-B14F-4D97-AF65-F5344CB8AC3E}">
        <p14:creationId xmlns:p14="http://schemas.microsoft.com/office/powerpoint/2010/main" val="279589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F9C95-370F-42B1-AFEE-F76F30252EB6}"/>
              </a:ext>
            </a:extLst>
          </p:cNvPr>
          <p:cNvSpPr>
            <a:spLocks noGrp="1"/>
          </p:cNvSpPr>
          <p:nvPr>
            <p:ph type="title"/>
          </p:nvPr>
        </p:nvSpPr>
        <p:spPr>
          <a:xfrm>
            <a:off x="867564" y="240912"/>
            <a:ext cx="4998888" cy="1642956"/>
          </a:xfrm>
        </p:spPr>
        <p:txBody>
          <a:bodyPr anchor="b">
            <a:normAutofit/>
          </a:bodyPr>
          <a:lstStyle/>
          <a:p>
            <a:r>
              <a:rPr lang="en-GB" sz="3600" b="1" dirty="0" err="1">
                <a:solidFill>
                  <a:schemeClr val="tx2"/>
                </a:solidFill>
              </a:rPr>
              <a:t>Jämlik</a:t>
            </a:r>
            <a:r>
              <a:rPr lang="en-GB" sz="3600" b="1" dirty="0">
                <a:solidFill>
                  <a:schemeClr val="tx2"/>
                </a:solidFill>
              </a:rPr>
              <a:t> </a:t>
            </a:r>
            <a:r>
              <a:rPr lang="en-GB" sz="3600" b="1" dirty="0" err="1">
                <a:solidFill>
                  <a:schemeClr val="tx2"/>
                </a:solidFill>
              </a:rPr>
              <a:t>vård</a:t>
            </a:r>
            <a:endParaRPr lang="en-GB" sz="3600" b="1" dirty="0">
              <a:solidFill>
                <a:schemeClr val="tx2"/>
              </a:solidFill>
            </a:endParaRPr>
          </a:p>
        </p:txBody>
      </p:sp>
      <p:sp>
        <p:nvSpPr>
          <p:cNvPr id="3" name="Platshållare för innehåll 2">
            <a:extLst>
              <a:ext uri="{FF2B5EF4-FFF2-40B4-BE49-F238E27FC236}">
                <a16:creationId xmlns:a16="http://schemas.microsoft.com/office/drawing/2014/main" id="{F2542FB9-6CAC-4914-966E-BEB89349FDFA}"/>
              </a:ext>
            </a:extLst>
          </p:cNvPr>
          <p:cNvSpPr>
            <a:spLocks noGrp="1"/>
          </p:cNvSpPr>
          <p:nvPr>
            <p:ph idx="1"/>
          </p:nvPr>
        </p:nvSpPr>
        <p:spPr>
          <a:xfrm>
            <a:off x="657574" y="1883868"/>
            <a:ext cx="4430490" cy="4636202"/>
          </a:xfrm>
        </p:spPr>
        <p:txBody>
          <a:bodyPr>
            <a:noAutofit/>
          </a:bodyPr>
          <a:lstStyle/>
          <a:p>
            <a:pPr>
              <a:lnSpc>
                <a:spcPct val="200000"/>
              </a:lnSpc>
            </a:pPr>
            <a:r>
              <a:rPr lang="sv" sz="2000" dirty="0">
                <a:solidFill>
                  <a:schemeClr val="tx2"/>
                </a:solidFill>
              </a:rPr>
              <a:t>Det är i mötet mellan patienten och vårdpersonalen som ojämlikheter uppstår. </a:t>
            </a:r>
          </a:p>
          <a:p>
            <a:pPr>
              <a:lnSpc>
                <a:spcPct val="200000"/>
              </a:lnSpc>
            </a:pPr>
            <a:r>
              <a:rPr lang="sv" sz="2000" dirty="0">
                <a:solidFill>
                  <a:schemeClr val="tx2"/>
                </a:solidFill>
              </a:rPr>
              <a:t>Den personcentrerade vården blir därför avgörande för en jämlik hälso- och sjukv</a:t>
            </a:r>
            <a:r>
              <a:rPr lang="sv-SE" sz="2000" dirty="0" err="1">
                <a:solidFill>
                  <a:schemeClr val="tx2"/>
                </a:solidFill>
              </a:rPr>
              <a:t>ård</a:t>
            </a:r>
            <a:r>
              <a:rPr lang="sv-SE" sz="2000" dirty="0">
                <a:solidFill>
                  <a:schemeClr val="tx2"/>
                </a:solidFill>
              </a:rPr>
              <a:t> för kvinnor med bröstcancer</a:t>
            </a:r>
            <a:r>
              <a:rPr lang="sv" sz="2000" dirty="0">
                <a:solidFill>
                  <a:schemeClr val="tx2"/>
                </a:solidFill>
              </a:rPr>
              <a:t>. </a:t>
            </a:r>
            <a:endParaRPr lang="en-GB" sz="2000" dirty="0">
              <a:solidFill>
                <a:schemeClr val="tx2"/>
              </a:solidFill>
            </a:endParaRPr>
          </a:p>
        </p:txBody>
      </p:sp>
      <p:pic>
        <p:nvPicPr>
          <p:cNvPr id="4098" name="Picture 2" descr="Kvinnor I Halsduk I Kampen Mot Cancer I Framtiden Arkivfoto - Bild av  läkarundersökning, diagnos: 205320690">
            <a:extLst>
              <a:ext uri="{FF2B5EF4-FFF2-40B4-BE49-F238E27FC236}">
                <a16:creationId xmlns:a16="http://schemas.microsoft.com/office/drawing/2014/main" id="{08267691-3807-C685-2166-2831834E5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52" r="8762"/>
          <a:stretch/>
        </p:blipFill>
        <p:spPr bwMode="auto">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876694" y="741391"/>
            <a:ext cx="3549649" cy="1616203"/>
          </a:xfrm>
        </p:spPr>
        <p:txBody>
          <a:bodyPr vert="horz" lIns="91440" tIns="45720" rIns="91440" bIns="45720" rtlCol="0" anchor="b">
            <a:normAutofit/>
          </a:bodyPr>
          <a:lstStyle/>
          <a:p>
            <a:r>
              <a:rPr lang="en-US" sz="3200"/>
              <a:t>Hur ser det personliga livet ut?</a:t>
            </a:r>
          </a:p>
        </p:txBody>
      </p:sp>
      <p:sp>
        <p:nvSpPr>
          <p:cNvPr id="4" name="Platshållare för innehåll 3"/>
          <p:cNvSpPr>
            <a:spLocks noGrp="1"/>
          </p:cNvSpPr>
          <p:nvPr>
            <p:ph sz="half" idx="2"/>
          </p:nvPr>
        </p:nvSpPr>
        <p:spPr>
          <a:xfrm>
            <a:off x="876693" y="2533476"/>
            <a:ext cx="3346964" cy="3447832"/>
          </a:xfrm>
        </p:spPr>
        <p:txBody>
          <a:bodyPr vert="horz" lIns="91440" tIns="45720" rIns="91440" bIns="45720" rtlCol="0" anchor="t">
            <a:normAutofit/>
          </a:bodyPr>
          <a:lstStyle/>
          <a:p>
            <a:r>
              <a:rPr lang="en-US" sz="2000" dirty="0" err="1"/>
              <a:t>Vardag</a:t>
            </a:r>
            <a:endParaRPr lang="en-US" sz="2000" dirty="0"/>
          </a:p>
          <a:p>
            <a:r>
              <a:rPr lang="en-US" sz="2000" dirty="0"/>
              <a:t>Barn i </a:t>
            </a:r>
            <a:r>
              <a:rPr lang="en-US" sz="2000" dirty="0" err="1"/>
              <a:t>förskola</a:t>
            </a:r>
            <a:endParaRPr lang="en-US" sz="2000" dirty="0"/>
          </a:p>
          <a:p>
            <a:r>
              <a:rPr lang="en-US" sz="2000" dirty="0"/>
              <a:t>Barn i </a:t>
            </a:r>
            <a:r>
              <a:rPr lang="en-US" sz="2000" dirty="0" err="1"/>
              <a:t>skola</a:t>
            </a:r>
            <a:endParaRPr lang="en-US" sz="2000" dirty="0"/>
          </a:p>
          <a:p>
            <a:r>
              <a:rPr lang="en-US" sz="2000" dirty="0" err="1"/>
              <a:t>Relationer</a:t>
            </a:r>
            <a:endParaRPr lang="en-US" sz="2000" dirty="0"/>
          </a:p>
          <a:p>
            <a:r>
              <a:rPr lang="en-US" sz="2000" dirty="0"/>
              <a:t>Krav, </a:t>
            </a:r>
            <a:r>
              <a:rPr lang="en-US" sz="2000" dirty="0" err="1"/>
              <a:t>plikter</a:t>
            </a:r>
            <a:r>
              <a:rPr lang="en-US" sz="2000" dirty="0"/>
              <a:t>, </a:t>
            </a:r>
          </a:p>
          <a:p>
            <a:r>
              <a:rPr lang="en-US" sz="2000" dirty="0" err="1"/>
              <a:t>Familjens</a:t>
            </a:r>
            <a:r>
              <a:rPr lang="en-US" sz="2000" dirty="0"/>
              <a:t> </a:t>
            </a:r>
            <a:r>
              <a:rPr lang="en-US" sz="2000" dirty="0" err="1"/>
              <a:t>ekonomi</a:t>
            </a:r>
            <a:endParaRPr lang="en-US" sz="2000" dirty="0"/>
          </a:p>
        </p:txBody>
      </p:sp>
      <p:pic>
        <p:nvPicPr>
          <p:cNvPr id="7170" name="Picture 2" descr="Multietnisk Grupp Av Kvinnor Man Vid Bröst Cancer Rally-foton och fler  bilder på Bröstcancer - iStock">
            <a:extLst>
              <a:ext uri="{FF2B5EF4-FFF2-40B4-BE49-F238E27FC236}">
                <a16:creationId xmlns:a16="http://schemas.microsoft.com/office/drawing/2014/main" id="{F423646A-E0D1-A404-FDEF-825CF4CAB1D6}"/>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6640" r="125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5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Innebörden i personcentrerad vård</a:t>
            </a:r>
          </a:p>
        </p:txBody>
      </p:sp>
      <p:sp>
        <p:nvSpPr>
          <p:cNvPr id="3" name="Platshållare för innehåll 2"/>
          <p:cNvSpPr>
            <a:spLocks noGrp="1"/>
          </p:cNvSpPr>
          <p:nvPr>
            <p:ph sz="half" idx="1"/>
          </p:nvPr>
        </p:nvSpPr>
        <p:spPr/>
        <p:txBody>
          <a:bodyPr/>
          <a:lstStyle/>
          <a:p>
            <a:r>
              <a:rPr lang="sv-SE" sz="2665" dirty="0"/>
              <a:t>Berättelsen</a:t>
            </a:r>
          </a:p>
          <a:p>
            <a:endParaRPr lang="sv-SE" sz="2665" dirty="0"/>
          </a:p>
          <a:p>
            <a:r>
              <a:rPr lang="sv-SE" sz="2665" dirty="0"/>
              <a:t>Partnerskap</a:t>
            </a:r>
          </a:p>
          <a:p>
            <a:endParaRPr lang="sv-SE" sz="2665" dirty="0"/>
          </a:p>
          <a:p>
            <a:r>
              <a:rPr lang="sv-SE" sz="2665" dirty="0"/>
              <a:t>Dokumentation</a:t>
            </a:r>
          </a:p>
          <a:p>
            <a:pPr marL="0" indent="0">
              <a:buNone/>
            </a:pPr>
            <a:endParaRPr lang="sv-SE" dirty="0"/>
          </a:p>
        </p:txBody>
      </p:sp>
      <p:pic>
        <p:nvPicPr>
          <p:cNvPr id="5" name="Platshållare för bild 4"/>
          <p:cNvPicPr>
            <a:picLocks noGrp="1" noChangeAspect="1"/>
          </p:cNvPicPr>
          <p:nvPr>
            <p:ph sz="half" idx="2"/>
          </p:nvPr>
        </p:nvPicPr>
        <p:blipFill>
          <a:blip r:embed="rId2">
            <a:extLst>
              <a:ext uri="{28A0092B-C50C-407E-A947-70E740481C1C}">
                <a14:useLocalDpi xmlns:a14="http://schemas.microsoft.com/office/drawing/2010/main" val="0"/>
              </a:ext>
            </a:extLst>
          </a:blip>
          <a:srcRect t="20390" b="20390"/>
          <a:stretch>
            <a:fillRect/>
          </a:stretch>
        </p:blipFill>
        <p:spPr>
          <a:xfrm>
            <a:off x="5832219" y="2242237"/>
            <a:ext cx="3929823" cy="2772054"/>
          </a:xfrm>
        </p:spPr>
      </p:pic>
    </p:spTree>
    <p:extLst>
      <p:ext uri="{BB962C8B-B14F-4D97-AF65-F5344CB8AC3E}">
        <p14:creationId xmlns:p14="http://schemas.microsoft.com/office/powerpoint/2010/main" val="249082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Berättelsen</a:t>
            </a:r>
            <a:endParaRPr lang="en-US" dirty="0"/>
          </a:p>
        </p:txBody>
      </p:sp>
      <p:sp>
        <p:nvSpPr>
          <p:cNvPr id="3" name="Platshållare för innehåll 2"/>
          <p:cNvSpPr>
            <a:spLocks noGrp="1"/>
          </p:cNvSpPr>
          <p:nvPr>
            <p:ph idx="1"/>
          </p:nvPr>
        </p:nvSpPr>
        <p:spPr>
          <a:xfrm>
            <a:off x="2750141" y="1690865"/>
            <a:ext cx="6945088" cy="4502184"/>
          </a:xfrm>
        </p:spPr>
        <p:txBody>
          <a:bodyPr>
            <a:normAutofit fontScale="70000" lnSpcReduction="20000"/>
          </a:bodyPr>
          <a:lstStyle/>
          <a:p>
            <a:pPr>
              <a:lnSpc>
                <a:spcPct val="150000"/>
              </a:lnSpc>
            </a:pPr>
            <a:r>
              <a:rPr lang="sv-SE" dirty="0"/>
              <a:t>I berättelsen framträder patienten som en person</a:t>
            </a:r>
          </a:p>
          <a:p>
            <a:pPr>
              <a:lnSpc>
                <a:spcPct val="150000"/>
              </a:lnSpc>
            </a:pPr>
            <a:r>
              <a:rPr lang="sv-SE" dirty="0"/>
              <a:t>I och genom berättelsen bildas och utforskas den personliga identiteten</a:t>
            </a:r>
          </a:p>
          <a:p>
            <a:pPr>
              <a:lnSpc>
                <a:spcPct val="150000"/>
              </a:lnSpc>
            </a:pPr>
            <a:r>
              <a:rPr lang="sv-SE" dirty="0"/>
              <a:t>I berättandet </a:t>
            </a:r>
            <a:r>
              <a:rPr lang="sv-SE" i="1" dirty="0"/>
              <a:t>uppfinner</a:t>
            </a:r>
            <a:r>
              <a:rPr lang="sv-SE" dirty="0"/>
              <a:t> och </a:t>
            </a:r>
            <a:r>
              <a:rPr lang="sv-SE" i="1" dirty="0"/>
              <a:t>upptäcker</a:t>
            </a:r>
            <a:r>
              <a:rPr lang="sv-SE" dirty="0"/>
              <a:t> vi oss själva samtidigt.</a:t>
            </a:r>
          </a:p>
          <a:p>
            <a:pPr>
              <a:lnSpc>
                <a:spcPct val="150000"/>
              </a:lnSpc>
            </a:pPr>
            <a:r>
              <a:rPr lang="sv-SE" dirty="0"/>
              <a:t>Berättelsen är ett redskap för att utveckla hälso- och sjukvården</a:t>
            </a:r>
          </a:p>
          <a:p>
            <a:pPr>
              <a:lnSpc>
                <a:spcPct val="150000"/>
              </a:lnSpc>
            </a:pPr>
            <a:r>
              <a:rPr lang="sv-SE" dirty="0"/>
              <a:t>Berättelsen är en del av själva vårdandet och en nödvändig komponent för att bereda vägen för ett tillfrisknande.</a:t>
            </a:r>
            <a:endParaRPr lang="en-US" dirty="0"/>
          </a:p>
        </p:txBody>
      </p:sp>
    </p:spTree>
    <p:extLst>
      <p:ext uri="{BB962C8B-B14F-4D97-AF65-F5344CB8AC3E}">
        <p14:creationId xmlns:p14="http://schemas.microsoft.com/office/powerpoint/2010/main" val="117049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Partnerskap</a:t>
            </a:r>
          </a:p>
        </p:txBody>
      </p:sp>
      <p:sp>
        <p:nvSpPr>
          <p:cNvPr id="3" name="Platshållare för innehåll 2"/>
          <p:cNvSpPr>
            <a:spLocks noGrp="1"/>
          </p:cNvSpPr>
          <p:nvPr>
            <p:ph idx="1"/>
          </p:nvPr>
        </p:nvSpPr>
        <p:spPr>
          <a:xfrm>
            <a:off x="1978331" y="1802460"/>
            <a:ext cx="7606809" cy="3572255"/>
          </a:xfrm>
        </p:spPr>
        <p:txBody>
          <a:bodyPr>
            <a:normAutofit fontScale="92500"/>
          </a:bodyPr>
          <a:lstStyle/>
          <a:p>
            <a:pPr>
              <a:lnSpc>
                <a:spcPct val="200000"/>
              </a:lnSpc>
            </a:pPr>
            <a:r>
              <a:rPr lang="sv-SE" dirty="0"/>
              <a:t>Stödja delaktighet</a:t>
            </a:r>
          </a:p>
          <a:p>
            <a:pPr>
              <a:lnSpc>
                <a:spcPct val="200000"/>
              </a:lnSpc>
            </a:pPr>
            <a:r>
              <a:rPr lang="sv-SE" dirty="0"/>
              <a:t>Lotsa genom olika faser</a:t>
            </a:r>
          </a:p>
          <a:p>
            <a:pPr>
              <a:lnSpc>
                <a:spcPct val="200000"/>
              </a:lnSpc>
            </a:pPr>
            <a:r>
              <a:rPr lang="sv-SE" dirty="0"/>
              <a:t>Bekräfta viljan att återfå hälsa</a:t>
            </a:r>
          </a:p>
          <a:p>
            <a:pPr>
              <a:lnSpc>
                <a:spcPct val="200000"/>
              </a:lnSpc>
            </a:pPr>
            <a:r>
              <a:rPr lang="sv-SE" i="1" dirty="0"/>
              <a:t>Uthållighet </a:t>
            </a:r>
            <a:r>
              <a:rPr lang="sv-SE" dirty="0"/>
              <a:t>som etisk hållning</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669" y="1985335"/>
            <a:ext cx="2887330" cy="2887330"/>
          </a:xfrm>
          <a:prstGeom prst="rect">
            <a:avLst/>
          </a:prstGeom>
        </p:spPr>
      </p:pic>
      <p:sp>
        <p:nvSpPr>
          <p:cNvPr id="5" name="Rektangel 4">
            <a:extLst>
              <a:ext uri="{FF2B5EF4-FFF2-40B4-BE49-F238E27FC236}">
                <a16:creationId xmlns:a16="http://schemas.microsoft.com/office/drawing/2014/main" id="{DBFA4224-448D-4DCC-98EB-677BADE355A9}"/>
              </a:ext>
            </a:extLst>
          </p:cNvPr>
          <p:cNvSpPr/>
          <p:nvPr/>
        </p:nvSpPr>
        <p:spPr>
          <a:xfrm>
            <a:off x="1400175" y="5557590"/>
            <a:ext cx="7334250" cy="1015663"/>
          </a:xfrm>
          <a:prstGeom prst="rect">
            <a:avLst/>
          </a:prstGeom>
        </p:spPr>
        <p:txBody>
          <a:bodyPr wrap="square">
            <a:spAutoFit/>
          </a:bodyPr>
          <a:lstStyle/>
          <a:p>
            <a:r>
              <a:rPr lang="en-US" sz="2000" dirty="0"/>
              <a:t>Vi ska </a:t>
            </a:r>
            <a:r>
              <a:rPr lang="en-US" sz="2000" dirty="0" err="1"/>
              <a:t>inte</a:t>
            </a:r>
            <a:r>
              <a:rPr lang="en-US" sz="2000" dirty="0"/>
              <a:t> bara </a:t>
            </a:r>
            <a:r>
              <a:rPr lang="en-US" sz="2000" dirty="0" err="1"/>
              <a:t>orka</a:t>
            </a:r>
            <a:r>
              <a:rPr lang="en-US" sz="2000" dirty="0"/>
              <a:t> de </a:t>
            </a:r>
            <a:r>
              <a:rPr lang="en-US" sz="2000" dirty="0" err="1"/>
              <a:t>kommande</a:t>
            </a:r>
            <a:r>
              <a:rPr lang="en-US" sz="2000" dirty="0"/>
              <a:t> </a:t>
            </a:r>
            <a:r>
              <a:rPr lang="en-US" sz="2000" dirty="0" err="1"/>
              <a:t>minuterna</a:t>
            </a:r>
            <a:r>
              <a:rPr lang="en-US" sz="2000" dirty="0"/>
              <a:t> </a:t>
            </a:r>
            <a:r>
              <a:rPr lang="en-US" sz="2000" dirty="0" err="1"/>
              <a:t>eller</a:t>
            </a:r>
            <a:r>
              <a:rPr lang="en-US" sz="2000" dirty="0"/>
              <a:t> </a:t>
            </a:r>
            <a:r>
              <a:rPr lang="en-US" sz="2000" dirty="0" err="1"/>
              <a:t>timmarna</a:t>
            </a:r>
            <a:r>
              <a:rPr lang="en-US" sz="2000" dirty="0"/>
              <a:t> </a:t>
            </a:r>
            <a:r>
              <a:rPr lang="en-US" sz="2000" dirty="0" err="1"/>
              <a:t>utan</a:t>
            </a:r>
            <a:r>
              <a:rPr lang="en-US" sz="2000" dirty="0"/>
              <a:t> </a:t>
            </a:r>
            <a:r>
              <a:rPr lang="en-US" sz="2000" dirty="0" err="1">
                <a:solidFill>
                  <a:srgbClr val="FF0000"/>
                </a:solidFill>
              </a:rPr>
              <a:t>så</a:t>
            </a:r>
            <a:r>
              <a:rPr lang="en-US" sz="2000" dirty="0">
                <a:solidFill>
                  <a:srgbClr val="FF0000"/>
                </a:solidFill>
              </a:rPr>
              <a:t> </a:t>
            </a:r>
            <a:r>
              <a:rPr lang="en-US" sz="2000" dirty="0" err="1">
                <a:solidFill>
                  <a:srgbClr val="FF0000"/>
                </a:solidFill>
              </a:rPr>
              <a:t>länge</a:t>
            </a:r>
            <a:r>
              <a:rPr lang="en-US" sz="2000" dirty="0">
                <a:solidFill>
                  <a:srgbClr val="FF0000"/>
                </a:solidFill>
              </a:rPr>
              <a:t> det </a:t>
            </a:r>
            <a:r>
              <a:rPr lang="en-US" sz="2000" dirty="0" err="1">
                <a:solidFill>
                  <a:srgbClr val="FF0000"/>
                </a:solidFill>
              </a:rPr>
              <a:t>krävs</a:t>
            </a:r>
            <a:r>
              <a:rPr lang="en-US" sz="2000" dirty="0">
                <a:solidFill>
                  <a:srgbClr val="FF0000"/>
                </a:solidFill>
              </a:rPr>
              <a:t> </a:t>
            </a:r>
            <a:r>
              <a:rPr lang="en-US" sz="2000" dirty="0" err="1"/>
              <a:t>för</a:t>
            </a:r>
            <a:r>
              <a:rPr lang="en-US" sz="2000" dirty="0"/>
              <a:t> </a:t>
            </a:r>
            <a:r>
              <a:rPr lang="en-US" sz="2000" dirty="0" err="1"/>
              <a:t>att</a:t>
            </a:r>
            <a:r>
              <a:rPr lang="en-US" sz="2000" dirty="0"/>
              <a:t> </a:t>
            </a:r>
            <a:r>
              <a:rPr lang="en-US" sz="2000" dirty="0" err="1"/>
              <a:t>patienten</a:t>
            </a:r>
            <a:r>
              <a:rPr lang="en-US" sz="2000" dirty="0"/>
              <a:t> ska </a:t>
            </a:r>
            <a:r>
              <a:rPr lang="en-US" sz="2000" dirty="0" err="1"/>
              <a:t>bli</a:t>
            </a:r>
            <a:r>
              <a:rPr lang="en-US" sz="2000" dirty="0"/>
              <a:t> </a:t>
            </a:r>
            <a:r>
              <a:rPr lang="en-US" sz="2000" dirty="0" err="1"/>
              <a:t>hjälpt</a:t>
            </a:r>
            <a:r>
              <a:rPr lang="en-US" sz="2000" dirty="0"/>
              <a:t> </a:t>
            </a:r>
            <a:r>
              <a:rPr lang="en-US" sz="2000" dirty="0" err="1"/>
              <a:t>eller</a:t>
            </a:r>
            <a:r>
              <a:rPr lang="en-US" sz="2000" dirty="0"/>
              <a:t> </a:t>
            </a:r>
            <a:r>
              <a:rPr lang="en-US" sz="2000" dirty="0" err="1"/>
              <a:t>att</a:t>
            </a:r>
            <a:r>
              <a:rPr lang="en-US" sz="2000" dirty="0"/>
              <a:t> det </a:t>
            </a:r>
            <a:r>
              <a:rPr lang="en-US" sz="2000" dirty="0" err="1"/>
              <a:t>konstateras</a:t>
            </a:r>
            <a:r>
              <a:rPr lang="en-US" sz="2000" dirty="0"/>
              <a:t> </a:t>
            </a:r>
            <a:r>
              <a:rPr lang="en-US" sz="2000" dirty="0" err="1"/>
              <a:t>att</a:t>
            </a:r>
            <a:r>
              <a:rPr lang="en-US" sz="2000" dirty="0"/>
              <a:t> </a:t>
            </a:r>
            <a:r>
              <a:rPr lang="en-US" sz="2000" dirty="0" err="1"/>
              <a:t>inget</a:t>
            </a:r>
            <a:r>
              <a:rPr lang="en-US" sz="2000" dirty="0"/>
              <a:t> </a:t>
            </a:r>
            <a:r>
              <a:rPr lang="en-US" sz="2000" dirty="0" err="1"/>
              <a:t>mer</a:t>
            </a:r>
            <a:r>
              <a:rPr lang="en-US" sz="2000" dirty="0"/>
              <a:t> </a:t>
            </a:r>
            <a:r>
              <a:rPr lang="en-US" sz="2000" dirty="0" err="1"/>
              <a:t>finns</a:t>
            </a:r>
            <a:r>
              <a:rPr lang="en-US" sz="2000" dirty="0"/>
              <a:t> </a:t>
            </a:r>
            <a:r>
              <a:rPr lang="en-US" sz="2000" dirty="0" err="1"/>
              <a:t>att</a:t>
            </a:r>
            <a:r>
              <a:rPr lang="en-US" sz="2000" dirty="0"/>
              <a:t> </a:t>
            </a:r>
            <a:r>
              <a:rPr lang="en-US" sz="2000" dirty="0" err="1"/>
              <a:t>göra</a:t>
            </a:r>
            <a:r>
              <a:rPr lang="en-US" sz="2000" dirty="0"/>
              <a:t>.</a:t>
            </a:r>
            <a:endParaRPr lang="en-GB" sz="2000" dirty="0"/>
          </a:p>
        </p:txBody>
      </p:sp>
    </p:spTree>
    <p:extLst>
      <p:ext uri="{BB962C8B-B14F-4D97-AF65-F5344CB8AC3E}">
        <p14:creationId xmlns:p14="http://schemas.microsoft.com/office/powerpoint/2010/main" val="35130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290C1E7300CC418116967D97B15331" ma:contentTypeVersion="15" ma:contentTypeDescription="Skapa ett nytt dokument." ma:contentTypeScope="" ma:versionID="e055f40f1e159a04c39189b053c3b72f">
  <xsd:schema xmlns:xsd="http://www.w3.org/2001/XMLSchema" xmlns:xs="http://www.w3.org/2001/XMLSchema" xmlns:p="http://schemas.microsoft.com/office/2006/metadata/properties" xmlns:ns2="3180f522-9ce7-40a7-afa6-7346c3812ce8" xmlns:ns3="eb465a92-2349-4e81-b160-0d8be886fc5a" targetNamespace="http://schemas.microsoft.com/office/2006/metadata/properties" ma:root="true" ma:fieldsID="bad503341d02067b26d5d29e84d61e56" ns2:_="" ns3:_="">
    <xsd:import namespace="3180f522-9ce7-40a7-afa6-7346c3812ce8"/>
    <xsd:import namespace="eb465a92-2349-4e81-b160-0d8be886fc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0f522-9ce7-40a7-afa6-7346c3812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ildmarkeringar" ma:readOnly="false" ma:fieldId="{5cf76f15-5ced-4ddc-b409-7134ff3c332f}" ma:taxonomyMulti="true" ma:sspId="97266bcc-55c4-4544-a428-4f926305b55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465a92-2349-4e81-b160-0d8be886fc5a"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15" nillable="true" ma:displayName="Taxonomy Catch All Column" ma:hidden="true" ma:list="{a18a20cc-6a73-4b9b-812b-ba53598a8135}" ma:internalName="TaxCatchAll" ma:showField="CatchAllData" ma:web="eb465a92-2349-4e81-b160-0d8be886f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465a92-2349-4e81-b160-0d8be886fc5a" xsi:nil="true"/>
    <lcf76f155ced4ddcb4097134ff3c332f xmlns="3180f522-9ce7-40a7-afa6-7346c3812c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7AC589-952B-4753-A5F8-0761B2FDD12B}"/>
</file>

<file path=customXml/itemProps2.xml><?xml version="1.0" encoding="utf-8"?>
<ds:datastoreItem xmlns:ds="http://schemas.openxmlformats.org/officeDocument/2006/customXml" ds:itemID="{56CF3A29-D3FC-4520-8846-489F912160E1}"/>
</file>

<file path=customXml/itemProps3.xml><?xml version="1.0" encoding="utf-8"?>
<ds:datastoreItem xmlns:ds="http://schemas.openxmlformats.org/officeDocument/2006/customXml" ds:itemID="{C63F2019-B087-4F8C-8DAA-FB6D7A024B0A}"/>
</file>

<file path=docProps/app.xml><?xml version="1.0" encoding="utf-8"?>
<Properties xmlns="http://schemas.openxmlformats.org/officeDocument/2006/extended-properties" xmlns:vt="http://schemas.openxmlformats.org/officeDocument/2006/docPropsVTypes">
  <TotalTime>317</TotalTime>
  <Words>1425</Words>
  <Application>Microsoft Office PowerPoint</Application>
  <PresentationFormat>Widescreen</PresentationFormat>
  <Paragraphs>157</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Calibri Light</vt:lpstr>
      <vt:lpstr>Office-tema</vt:lpstr>
      <vt:lpstr>Implementering av personcentrerad vård</vt:lpstr>
      <vt:lpstr>Den etiska hållningen</vt:lpstr>
      <vt:lpstr>Motiv för personcentrerad vård</vt:lpstr>
      <vt:lpstr>Person eller patient</vt:lpstr>
      <vt:lpstr>Jämlik vård</vt:lpstr>
      <vt:lpstr>Hur ser det personliga livet ut?</vt:lpstr>
      <vt:lpstr>Innebörden i personcentrerad vård</vt:lpstr>
      <vt:lpstr>Berättelsen</vt:lpstr>
      <vt:lpstr>Partnerskap</vt:lpstr>
      <vt:lpstr>Hälsoplanen</vt:lpstr>
      <vt:lpstr>Åtta centrala aspekter av personcentrering</vt:lpstr>
      <vt:lpstr>När är jag personcentrerad?</vt:lpstr>
      <vt:lpstr>När är vården personcentrerad?</vt:lpstr>
      <vt:lpstr>Medborgarens förväntningar</vt:lpstr>
      <vt:lpstr>Livspusslet Vilka utmaningar behöver du hjälp med?</vt:lpstr>
      <vt:lpstr>Orimligheter och andra konstigheter</vt:lpstr>
      <vt:lpstr>Ingen ska rondas som parterna inte har sett</vt:lpstr>
      <vt:lpstr> Alla patienter ska undersökas Head to toe av en sjuksköterska med varma händer varje arbetspass. </vt:lpstr>
      <vt:lpstr> Patienter som vårdas mer än tre dagar ska erbjudas en omvårdnadsansvarig sjuksköterska/undersköterska. </vt:lpstr>
      <vt:lpstr> Alla vårdenheter ska organisera sitt arbete utifrån maximal relationskontinuitet. </vt:lpstr>
      <vt:lpstr> I det generella ska patienter erbjudas vård enligt evidensbaserade, standardiserade vårdplaner och i det unika enligt personcentrerade, individuella vårdplaner. </vt:lpstr>
      <vt:lpstr> Alla patienter ska en gång per dygn eller vid mottagningsbesök mötas av någon av följande tre frågor: Hur förstår du det som sker kring dig? Hur tänker du kring din situation? Vad vill du? </vt:lpstr>
      <vt:lpstr> Alla vårdenheter som bedriver inneliggande vård ska etablera en tvärprofessionell omvårdnadsrond 1h/vecka under ledning av specialistsjuksköterska där personer med komplexa vårdbehov diskuteras och planeras för. </vt:lpstr>
      <vt:lpstr> Personer med avancerad sjukdom i slutstadiet ska erbjudas brytpunktssamtal i samband med inneliggande vård. </vt:lpstr>
      <vt:lpstr> Eventuella behandlingsbegränsningar ska vara diskuterade och journalförda när vårdtiden påbörjas samt  innan utskrivning. </vt:lpstr>
      <vt:lpstr>Sammanfattning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Sjuksköterskors flykt från vården bristen på personcentrerad vård</dc:title>
  <dc:creator>Anna Forsberg</dc:creator>
  <cp:lastModifiedBy>Anna Forsberg</cp:lastModifiedBy>
  <cp:revision>14</cp:revision>
  <dcterms:created xsi:type="dcterms:W3CDTF">2021-11-26T15:25:24Z</dcterms:created>
  <dcterms:modified xsi:type="dcterms:W3CDTF">2024-12-02T13:28:14Z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0x01010058290C1E7300CC418116967D97B15331</vt:lpwstr>
  </property>
</Properties>
</file>